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1386" r:id="rId2"/>
    <p:sldId id="263" r:id="rId3"/>
    <p:sldId id="1393" r:id="rId4"/>
    <p:sldId id="1395" r:id="rId5"/>
    <p:sldId id="1388" r:id="rId6"/>
    <p:sldId id="264" r:id="rId7"/>
    <p:sldId id="1387" r:id="rId8"/>
    <p:sldId id="1392" r:id="rId9"/>
    <p:sldId id="265" r:id="rId10"/>
    <p:sldId id="266" r:id="rId11"/>
    <p:sldId id="1389" r:id="rId12"/>
    <p:sldId id="1390" r:id="rId13"/>
    <p:sldId id="327" r:id="rId14"/>
    <p:sldId id="1344" r:id="rId15"/>
    <p:sldId id="285"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08"/>
    <p:restoredTop sz="95707"/>
  </p:normalViewPr>
  <p:slideViewPr>
    <p:cSldViewPr snapToGrid="0" snapToObjects="1">
      <p:cViewPr varScale="1">
        <p:scale>
          <a:sx n="107" d="100"/>
          <a:sy n="107" d="100"/>
        </p:scale>
        <p:origin x="200" y="2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viewProps" Target="viewProps.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presProps" Target="presProps.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tableStyles" Target="tableStyle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slide" Target="slides/slide14.xml" /><Relationship Id="rId10" Type="http://schemas.openxmlformats.org/officeDocument/2006/relationships/slide" Target="slides/slide9.xml" /><Relationship Id="rId19" Type="http://schemas.openxmlformats.org/officeDocument/2006/relationships/theme" Target="theme/theme1.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2B53A94-D5EE-674F-970A-35894813C3FC}" type="doc">
      <dgm:prSet loTypeId="urn:microsoft.com/office/officeart/2005/8/layout/vProcess5" loCatId="" qsTypeId="urn:microsoft.com/office/officeart/2005/8/quickstyle/simple1" qsCatId="simple" csTypeId="urn:microsoft.com/office/officeart/2005/8/colors/accent1_2" csCatId="accent1" phldr="1"/>
      <dgm:spPr/>
      <dgm:t>
        <a:bodyPr/>
        <a:lstStyle/>
        <a:p>
          <a:endParaRPr lang="en-US"/>
        </a:p>
      </dgm:t>
    </dgm:pt>
    <dgm:pt modelId="{37561B54-024B-274F-A797-16B4A98D8AC7}">
      <dgm:prSet phldrT="[Text]"/>
      <dgm:spPr>
        <a:solidFill>
          <a:schemeClr val="accent6">
            <a:lumMod val="40000"/>
            <a:lumOff val="60000"/>
          </a:schemeClr>
        </a:solidFill>
      </dgm:spPr>
      <dgm:t>
        <a:bodyPr/>
        <a:lstStyle/>
        <a:p>
          <a:r>
            <a:rPr lang="en-US" b="1" dirty="0"/>
            <a:t>Awareness</a:t>
          </a:r>
        </a:p>
      </dgm:t>
    </dgm:pt>
    <dgm:pt modelId="{F5ADBF19-871E-BA4C-9C96-DEF762515C54}" type="parTrans" cxnId="{58A779D1-E562-6C4A-8F28-6A9CF164F082}">
      <dgm:prSet/>
      <dgm:spPr/>
      <dgm:t>
        <a:bodyPr/>
        <a:lstStyle/>
        <a:p>
          <a:endParaRPr lang="en-US"/>
        </a:p>
      </dgm:t>
    </dgm:pt>
    <dgm:pt modelId="{FE0E650A-D986-E04D-901B-DD81BCA804D0}" type="sibTrans" cxnId="{58A779D1-E562-6C4A-8F28-6A9CF164F082}">
      <dgm:prSet/>
      <dgm:spPr/>
      <dgm:t>
        <a:bodyPr/>
        <a:lstStyle/>
        <a:p>
          <a:endParaRPr lang="en-US"/>
        </a:p>
      </dgm:t>
    </dgm:pt>
    <dgm:pt modelId="{FAC99932-4A2B-384C-A046-59BB1A73F888}">
      <dgm:prSet phldrT="[Text]"/>
      <dgm:spPr>
        <a:solidFill>
          <a:schemeClr val="accent2">
            <a:lumMod val="60000"/>
            <a:lumOff val="40000"/>
          </a:schemeClr>
        </a:solidFill>
      </dgm:spPr>
      <dgm:t>
        <a:bodyPr/>
        <a:lstStyle/>
        <a:p>
          <a:r>
            <a:rPr lang="en-US" b="1" dirty="0"/>
            <a:t>Interest</a:t>
          </a:r>
        </a:p>
      </dgm:t>
    </dgm:pt>
    <dgm:pt modelId="{5D118156-37DD-4F4E-B09F-8A41F0D00DD1}" type="parTrans" cxnId="{46BC80E0-2CC0-9A4D-98DB-131A7ABF3CE5}">
      <dgm:prSet/>
      <dgm:spPr/>
      <dgm:t>
        <a:bodyPr/>
        <a:lstStyle/>
        <a:p>
          <a:endParaRPr lang="en-US"/>
        </a:p>
      </dgm:t>
    </dgm:pt>
    <dgm:pt modelId="{FC9EFFD0-A1C8-D844-B0C8-36BCA32E023C}" type="sibTrans" cxnId="{46BC80E0-2CC0-9A4D-98DB-131A7ABF3CE5}">
      <dgm:prSet/>
      <dgm:spPr/>
      <dgm:t>
        <a:bodyPr/>
        <a:lstStyle/>
        <a:p>
          <a:endParaRPr lang="en-US"/>
        </a:p>
      </dgm:t>
    </dgm:pt>
    <dgm:pt modelId="{E67FC246-455C-FE41-A420-F084303D85C1}">
      <dgm:prSet phldrT="[Text]"/>
      <dgm:spPr>
        <a:solidFill>
          <a:schemeClr val="accent4"/>
        </a:solidFill>
      </dgm:spPr>
      <dgm:t>
        <a:bodyPr/>
        <a:lstStyle/>
        <a:p>
          <a:r>
            <a:rPr lang="en-US" b="1" dirty="0"/>
            <a:t>Trial</a:t>
          </a:r>
        </a:p>
      </dgm:t>
    </dgm:pt>
    <dgm:pt modelId="{11FA29BF-4BF3-F548-AA6E-27C1FC3DF342}" type="parTrans" cxnId="{5850E8D0-E423-FE47-87FA-0A1A72829BA6}">
      <dgm:prSet/>
      <dgm:spPr/>
      <dgm:t>
        <a:bodyPr/>
        <a:lstStyle/>
        <a:p>
          <a:endParaRPr lang="en-US"/>
        </a:p>
      </dgm:t>
    </dgm:pt>
    <dgm:pt modelId="{57DF1FBF-E424-DC44-9BED-D6877E116312}" type="sibTrans" cxnId="{5850E8D0-E423-FE47-87FA-0A1A72829BA6}">
      <dgm:prSet/>
      <dgm:spPr/>
      <dgm:t>
        <a:bodyPr/>
        <a:lstStyle/>
        <a:p>
          <a:endParaRPr lang="en-US"/>
        </a:p>
      </dgm:t>
    </dgm:pt>
    <dgm:pt modelId="{8A6FAD54-9D6B-5B44-8973-9A1FC04DC9E0}">
      <dgm:prSet/>
      <dgm:spPr>
        <a:solidFill>
          <a:schemeClr val="accent1">
            <a:lumMod val="60000"/>
            <a:lumOff val="40000"/>
          </a:schemeClr>
        </a:solidFill>
      </dgm:spPr>
      <dgm:t>
        <a:bodyPr/>
        <a:lstStyle/>
        <a:p>
          <a:r>
            <a:rPr lang="en-US" b="1" dirty="0"/>
            <a:t>Evaluation</a:t>
          </a:r>
        </a:p>
      </dgm:t>
    </dgm:pt>
    <dgm:pt modelId="{FE7A4803-DA56-AD46-B77A-C47EDDCB0508}" type="parTrans" cxnId="{85D39A87-EEE3-A748-B96D-D54C1A1F35FD}">
      <dgm:prSet/>
      <dgm:spPr/>
      <dgm:t>
        <a:bodyPr/>
        <a:lstStyle/>
        <a:p>
          <a:endParaRPr lang="en-US"/>
        </a:p>
      </dgm:t>
    </dgm:pt>
    <dgm:pt modelId="{FE3C3EBE-F746-A549-B260-7F41CF9F8540}" type="sibTrans" cxnId="{85D39A87-EEE3-A748-B96D-D54C1A1F35FD}">
      <dgm:prSet/>
      <dgm:spPr/>
      <dgm:t>
        <a:bodyPr/>
        <a:lstStyle/>
        <a:p>
          <a:endParaRPr lang="en-US"/>
        </a:p>
      </dgm:t>
    </dgm:pt>
    <dgm:pt modelId="{80A0E127-4E5F-FD49-95FA-DFDF85B02809}">
      <dgm:prSet/>
      <dgm:spPr>
        <a:solidFill>
          <a:srgbClr val="62A48B"/>
        </a:solidFill>
      </dgm:spPr>
      <dgm:t>
        <a:bodyPr/>
        <a:lstStyle/>
        <a:p>
          <a:r>
            <a:rPr lang="en-US" b="1" dirty="0"/>
            <a:t>Adoption</a:t>
          </a:r>
        </a:p>
      </dgm:t>
    </dgm:pt>
    <dgm:pt modelId="{530FA66A-7862-5546-A53E-5375627B3A29}" type="parTrans" cxnId="{55B70650-A243-C24D-8FD6-03DEC0D47F75}">
      <dgm:prSet/>
      <dgm:spPr/>
      <dgm:t>
        <a:bodyPr/>
        <a:lstStyle/>
        <a:p>
          <a:endParaRPr lang="en-US"/>
        </a:p>
      </dgm:t>
    </dgm:pt>
    <dgm:pt modelId="{9EAFCA89-E2E4-8B4B-80B4-ED3EDD4B2283}" type="sibTrans" cxnId="{55B70650-A243-C24D-8FD6-03DEC0D47F75}">
      <dgm:prSet/>
      <dgm:spPr/>
      <dgm:t>
        <a:bodyPr/>
        <a:lstStyle/>
        <a:p>
          <a:endParaRPr lang="en-US"/>
        </a:p>
      </dgm:t>
    </dgm:pt>
    <dgm:pt modelId="{040E7877-68A3-1940-A23E-2C4CDF86BF8F}" type="pres">
      <dgm:prSet presAssocID="{62B53A94-D5EE-674F-970A-35894813C3FC}" presName="outerComposite" presStyleCnt="0">
        <dgm:presLayoutVars>
          <dgm:chMax val="5"/>
          <dgm:dir/>
          <dgm:resizeHandles val="exact"/>
        </dgm:presLayoutVars>
      </dgm:prSet>
      <dgm:spPr/>
    </dgm:pt>
    <dgm:pt modelId="{F79B41BE-B2F7-2A4A-99A9-BC6B1947A20A}" type="pres">
      <dgm:prSet presAssocID="{62B53A94-D5EE-674F-970A-35894813C3FC}" presName="dummyMaxCanvas" presStyleCnt="0">
        <dgm:presLayoutVars/>
      </dgm:prSet>
      <dgm:spPr/>
    </dgm:pt>
    <dgm:pt modelId="{4BA2D7C0-0E9B-6647-8FCF-66E9FE65FEC0}" type="pres">
      <dgm:prSet presAssocID="{62B53A94-D5EE-674F-970A-35894813C3FC}" presName="FiveNodes_1" presStyleLbl="node1" presStyleIdx="0" presStyleCnt="5">
        <dgm:presLayoutVars>
          <dgm:bulletEnabled val="1"/>
        </dgm:presLayoutVars>
      </dgm:prSet>
      <dgm:spPr/>
    </dgm:pt>
    <dgm:pt modelId="{0B481785-47E6-2742-A2A8-644F8E6FF854}" type="pres">
      <dgm:prSet presAssocID="{62B53A94-D5EE-674F-970A-35894813C3FC}" presName="FiveNodes_2" presStyleLbl="node1" presStyleIdx="1" presStyleCnt="5">
        <dgm:presLayoutVars>
          <dgm:bulletEnabled val="1"/>
        </dgm:presLayoutVars>
      </dgm:prSet>
      <dgm:spPr/>
    </dgm:pt>
    <dgm:pt modelId="{4916CE62-04C6-E746-8C6E-9E3314571783}" type="pres">
      <dgm:prSet presAssocID="{62B53A94-D5EE-674F-970A-35894813C3FC}" presName="FiveNodes_3" presStyleLbl="node1" presStyleIdx="2" presStyleCnt="5">
        <dgm:presLayoutVars>
          <dgm:bulletEnabled val="1"/>
        </dgm:presLayoutVars>
      </dgm:prSet>
      <dgm:spPr/>
    </dgm:pt>
    <dgm:pt modelId="{46541C9B-E608-3840-82B3-AAFD1962D3A8}" type="pres">
      <dgm:prSet presAssocID="{62B53A94-D5EE-674F-970A-35894813C3FC}" presName="FiveNodes_4" presStyleLbl="node1" presStyleIdx="3" presStyleCnt="5">
        <dgm:presLayoutVars>
          <dgm:bulletEnabled val="1"/>
        </dgm:presLayoutVars>
      </dgm:prSet>
      <dgm:spPr/>
    </dgm:pt>
    <dgm:pt modelId="{A02DC5B2-9DD5-5641-AEE6-25AF6438CA03}" type="pres">
      <dgm:prSet presAssocID="{62B53A94-D5EE-674F-970A-35894813C3FC}" presName="FiveNodes_5" presStyleLbl="node1" presStyleIdx="4" presStyleCnt="5">
        <dgm:presLayoutVars>
          <dgm:bulletEnabled val="1"/>
        </dgm:presLayoutVars>
      </dgm:prSet>
      <dgm:spPr/>
    </dgm:pt>
    <dgm:pt modelId="{CD53C8CD-B838-6A44-A04B-67F222E1245F}" type="pres">
      <dgm:prSet presAssocID="{62B53A94-D5EE-674F-970A-35894813C3FC}" presName="FiveConn_1-2" presStyleLbl="fgAccFollowNode1" presStyleIdx="0" presStyleCnt="4">
        <dgm:presLayoutVars>
          <dgm:bulletEnabled val="1"/>
        </dgm:presLayoutVars>
      </dgm:prSet>
      <dgm:spPr/>
    </dgm:pt>
    <dgm:pt modelId="{C96FF86E-7D60-6943-9040-9897DE3CF6B9}" type="pres">
      <dgm:prSet presAssocID="{62B53A94-D5EE-674F-970A-35894813C3FC}" presName="FiveConn_2-3" presStyleLbl="fgAccFollowNode1" presStyleIdx="1" presStyleCnt="4">
        <dgm:presLayoutVars>
          <dgm:bulletEnabled val="1"/>
        </dgm:presLayoutVars>
      </dgm:prSet>
      <dgm:spPr/>
    </dgm:pt>
    <dgm:pt modelId="{55E982E0-CE62-1946-8C34-367A02FBD4D5}" type="pres">
      <dgm:prSet presAssocID="{62B53A94-D5EE-674F-970A-35894813C3FC}" presName="FiveConn_3-4" presStyleLbl="fgAccFollowNode1" presStyleIdx="2" presStyleCnt="4">
        <dgm:presLayoutVars>
          <dgm:bulletEnabled val="1"/>
        </dgm:presLayoutVars>
      </dgm:prSet>
      <dgm:spPr/>
    </dgm:pt>
    <dgm:pt modelId="{7C73EA27-F6F2-C643-B2F7-15B423EA71D9}" type="pres">
      <dgm:prSet presAssocID="{62B53A94-D5EE-674F-970A-35894813C3FC}" presName="FiveConn_4-5" presStyleLbl="fgAccFollowNode1" presStyleIdx="3" presStyleCnt="4">
        <dgm:presLayoutVars>
          <dgm:bulletEnabled val="1"/>
        </dgm:presLayoutVars>
      </dgm:prSet>
      <dgm:spPr/>
    </dgm:pt>
    <dgm:pt modelId="{B2D9F55C-97FC-BB4D-AC5E-24F24BD6767F}" type="pres">
      <dgm:prSet presAssocID="{62B53A94-D5EE-674F-970A-35894813C3FC}" presName="FiveNodes_1_text" presStyleLbl="node1" presStyleIdx="4" presStyleCnt="5">
        <dgm:presLayoutVars>
          <dgm:bulletEnabled val="1"/>
        </dgm:presLayoutVars>
      </dgm:prSet>
      <dgm:spPr/>
    </dgm:pt>
    <dgm:pt modelId="{F3A5F8DE-7EDC-4B41-994C-17FEEA8DE6A7}" type="pres">
      <dgm:prSet presAssocID="{62B53A94-D5EE-674F-970A-35894813C3FC}" presName="FiveNodes_2_text" presStyleLbl="node1" presStyleIdx="4" presStyleCnt="5">
        <dgm:presLayoutVars>
          <dgm:bulletEnabled val="1"/>
        </dgm:presLayoutVars>
      </dgm:prSet>
      <dgm:spPr/>
    </dgm:pt>
    <dgm:pt modelId="{5FB01F39-2494-E846-BB8E-63D61C4912B5}" type="pres">
      <dgm:prSet presAssocID="{62B53A94-D5EE-674F-970A-35894813C3FC}" presName="FiveNodes_3_text" presStyleLbl="node1" presStyleIdx="4" presStyleCnt="5">
        <dgm:presLayoutVars>
          <dgm:bulletEnabled val="1"/>
        </dgm:presLayoutVars>
      </dgm:prSet>
      <dgm:spPr/>
    </dgm:pt>
    <dgm:pt modelId="{C0B5D3CF-A27F-F449-9954-7C5489C20173}" type="pres">
      <dgm:prSet presAssocID="{62B53A94-D5EE-674F-970A-35894813C3FC}" presName="FiveNodes_4_text" presStyleLbl="node1" presStyleIdx="4" presStyleCnt="5">
        <dgm:presLayoutVars>
          <dgm:bulletEnabled val="1"/>
        </dgm:presLayoutVars>
      </dgm:prSet>
      <dgm:spPr/>
    </dgm:pt>
    <dgm:pt modelId="{D13F68CE-DB38-894F-A19B-B1B2CF00508D}" type="pres">
      <dgm:prSet presAssocID="{62B53A94-D5EE-674F-970A-35894813C3FC}" presName="FiveNodes_5_text" presStyleLbl="node1" presStyleIdx="4" presStyleCnt="5">
        <dgm:presLayoutVars>
          <dgm:bulletEnabled val="1"/>
        </dgm:presLayoutVars>
      </dgm:prSet>
      <dgm:spPr/>
    </dgm:pt>
  </dgm:ptLst>
  <dgm:cxnLst>
    <dgm:cxn modelId="{50182E24-1D60-5A45-98E7-2281E2F39A34}" type="presOf" srcId="{FE0E650A-D986-E04D-901B-DD81BCA804D0}" destId="{CD53C8CD-B838-6A44-A04B-67F222E1245F}" srcOrd="0" destOrd="0" presId="urn:microsoft.com/office/officeart/2005/8/layout/vProcess5"/>
    <dgm:cxn modelId="{C7AA6C2F-6BB2-6B41-9E1B-6D8CA52D96AB}" type="presOf" srcId="{FAC99932-4A2B-384C-A046-59BB1A73F888}" destId="{F3A5F8DE-7EDC-4B41-994C-17FEEA8DE6A7}" srcOrd="1" destOrd="0" presId="urn:microsoft.com/office/officeart/2005/8/layout/vProcess5"/>
    <dgm:cxn modelId="{4AB7193A-7A80-FA48-A737-ACD3F305D2C4}" type="presOf" srcId="{E67FC246-455C-FE41-A420-F084303D85C1}" destId="{46541C9B-E608-3840-82B3-AAFD1962D3A8}" srcOrd="0" destOrd="0" presId="urn:microsoft.com/office/officeart/2005/8/layout/vProcess5"/>
    <dgm:cxn modelId="{CD24463A-8F00-9642-9EF9-986C133D2BCA}" type="presOf" srcId="{62B53A94-D5EE-674F-970A-35894813C3FC}" destId="{040E7877-68A3-1940-A23E-2C4CDF86BF8F}" srcOrd="0" destOrd="0" presId="urn:microsoft.com/office/officeart/2005/8/layout/vProcess5"/>
    <dgm:cxn modelId="{8F39153F-CA54-DA41-85A5-5F41DBB93F52}" type="presOf" srcId="{37561B54-024B-274F-A797-16B4A98D8AC7}" destId="{4BA2D7C0-0E9B-6647-8FCF-66E9FE65FEC0}" srcOrd="0" destOrd="0" presId="urn:microsoft.com/office/officeart/2005/8/layout/vProcess5"/>
    <dgm:cxn modelId="{B4796944-99E9-C64F-9302-1E120D05EEEE}" type="presOf" srcId="{80A0E127-4E5F-FD49-95FA-DFDF85B02809}" destId="{D13F68CE-DB38-894F-A19B-B1B2CF00508D}" srcOrd="1" destOrd="0" presId="urn:microsoft.com/office/officeart/2005/8/layout/vProcess5"/>
    <dgm:cxn modelId="{55B70650-A243-C24D-8FD6-03DEC0D47F75}" srcId="{62B53A94-D5EE-674F-970A-35894813C3FC}" destId="{80A0E127-4E5F-FD49-95FA-DFDF85B02809}" srcOrd="4" destOrd="0" parTransId="{530FA66A-7862-5546-A53E-5375627B3A29}" sibTransId="{9EAFCA89-E2E4-8B4B-80B4-ED3EDD4B2283}"/>
    <dgm:cxn modelId="{A7CD0B5A-77BF-F644-AF84-C99AE85AA1B2}" type="presOf" srcId="{80A0E127-4E5F-FD49-95FA-DFDF85B02809}" destId="{A02DC5B2-9DD5-5641-AEE6-25AF6438CA03}" srcOrd="0" destOrd="0" presId="urn:microsoft.com/office/officeart/2005/8/layout/vProcess5"/>
    <dgm:cxn modelId="{EDA8A37D-E35B-8047-9606-B1F794569B9C}" type="presOf" srcId="{37561B54-024B-274F-A797-16B4A98D8AC7}" destId="{B2D9F55C-97FC-BB4D-AC5E-24F24BD6767F}" srcOrd="1" destOrd="0" presId="urn:microsoft.com/office/officeart/2005/8/layout/vProcess5"/>
    <dgm:cxn modelId="{85D39A87-EEE3-A748-B96D-D54C1A1F35FD}" srcId="{62B53A94-D5EE-674F-970A-35894813C3FC}" destId="{8A6FAD54-9D6B-5B44-8973-9A1FC04DC9E0}" srcOrd="2" destOrd="0" parTransId="{FE7A4803-DA56-AD46-B77A-C47EDDCB0508}" sibTransId="{FE3C3EBE-F746-A549-B260-7F41CF9F8540}"/>
    <dgm:cxn modelId="{7C0D1A89-BE06-CB4D-A2C6-F61C8FC524BE}" type="presOf" srcId="{57DF1FBF-E424-DC44-9BED-D6877E116312}" destId="{7C73EA27-F6F2-C643-B2F7-15B423EA71D9}" srcOrd="0" destOrd="0" presId="urn:microsoft.com/office/officeart/2005/8/layout/vProcess5"/>
    <dgm:cxn modelId="{5E1CD29C-CC80-694A-8413-362B2DEE3E2C}" type="presOf" srcId="{FE3C3EBE-F746-A549-B260-7F41CF9F8540}" destId="{55E982E0-CE62-1946-8C34-367A02FBD4D5}" srcOrd="0" destOrd="0" presId="urn:microsoft.com/office/officeart/2005/8/layout/vProcess5"/>
    <dgm:cxn modelId="{252BE09E-42FC-0045-8BE6-99B46A263995}" type="presOf" srcId="{8A6FAD54-9D6B-5B44-8973-9A1FC04DC9E0}" destId="{5FB01F39-2494-E846-BB8E-63D61C4912B5}" srcOrd="1" destOrd="0" presId="urn:microsoft.com/office/officeart/2005/8/layout/vProcess5"/>
    <dgm:cxn modelId="{8DB800A9-87C5-B74B-B895-6DE36D674F91}" type="presOf" srcId="{E67FC246-455C-FE41-A420-F084303D85C1}" destId="{C0B5D3CF-A27F-F449-9954-7C5489C20173}" srcOrd="1" destOrd="0" presId="urn:microsoft.com/office/officeart/2005/8/layout/vProcess5"/>
    <dgm:cxn modelId="{7D44BEA9-B779-7C46-AC6B-7F6A59E77C8B}" type="presOf" srcId="{FAC99932-4A2B-384C-A046-59BB1A73F888}" destId="{0B481785-47E6-2742-A2A8-644F8E6FF854}" srcOrd="0" destOrd="0" presId="urn:microsoft.com/office/officeart/2005/8/layout/vProcess5"/>
    <dgm:cxn modelId="{5850E8D0-E423-FE47-87FA-0A1A72829BA6}" srcId="{62B53A94-D5EE-674F-970A-35894813C3FC}" destId="{E67FC246-455C-FE41-A420-F084303D85C1}" srcOrd="3" destOrd="0" parTransId="{11FA29BF-4BF3-F548-AA6E-27C1FC3DF342}" sibTransId="{57DF1FBF-E424-DC44-9BED-D6877E116312}"/>
    <dgm:cxn modelId="{58A779D1-E562-6C4A-8F28-6A9CF164F082}" srcId="{62B53A94-D5EE-674F-970A-35894813C3FC}" destId="{37561B54-024B-274F-A797-16B4A98D8AC7}" srcOrd="0" destOrd="0" parTransId="{F5ADBF19-871E-BA4C-9C96-DEF762515C54}" sibTransId="{FE0E650A-D986-E04D-901B-DD81BCA804D0}"/>
    <dgm:cxn modelId="{E9EEC3DB-BE79-FE42-A7C5-DED805478A52}" type="presOf" srcId="{8A6FAD54-9D6B-5B44-8973-9A1FC04DC9E0}" destId="{4916CE62-04C6-E746-8C6E-9E3314571783}" srcOrd="0" destOrd="0" presId="urn:microsoft.com/office/officeart/2005/8/layout/vProcess5"/>
    <dgm:cxn modelId="{46BC80E0-2CC0-9A4D-98DB-131A7ABF3CE5}" srcId="{62B53A94-D5EE-674F-970A-35894813C3FC}" destId="{FAC99932-4A2B-384C-A046-59BB1A73F888}" srcOrd="1" destOrd="0" parTransId="{5D118156-37DD-4F4E-B09F-8A41F0D00DD1}" sibTransId="{FC9EFFD0-A1C8-D844-B0C8-36BCA32E023C}"/>
    <dgm:cxn modelId="{BBC51BE5-E78C-C748-B318-4A1F661C07CF}" type="presOf" srcId="{FC9EFFD0-A1C8-D844-B0C8-36BCA32E023C}" destId="{C96FF86E-7D60-6943-9040-9897DE3CF6B9}" srcOrd="0" destOrd="0" presId="urn:microsoft.com/office/officeart/2005/8/layout/vProcess5"/>
    <dgm:cxn modelId="{FD7E0503-1768-9548-A2F7-558541C2D630}" type="presParOf" srcId="{040E7877-68A3-1940-A23E-2C4CDF86BF8F}" destId="{F79B41BE-B2F7-2A4A-99A9-BC6B1947A20A}" srcOrd="0" destOrd="0" presId="urn:microsoft.com/office/officeart/2005/8/layout/vProcess5"/>
    <dgm:cxn modelId="{5F68C8BE-D684-3642-BDA9-788F2BB7A10A}" type="presParOf" srcId="{040E7877-68A3-1940-A23E-2C4CDF86BF8F}" destId="{4BA2D7C0-0E9B-6647-8FCF-66E9FE65FEC0}" srcOrd="1" destOrd="0" presId="urn:microsoft.com/office/officeart/2005/8/layout/vProcess5"/>
    <dgm:cxn modelId="{5D001DEA-C352-8E4E-90B5-8EBA2881A453}" type="presParOf" srcId="{040E7877-68A3-1940-A23E-2C4CDF86BF8F}" destId="{0B481785-47E6-2742-A2A8-644F8E6FF854}" srcOrd="2" destOrd="0" presId="urn:microsoft.com/office/officeart/2005/8/layout/vProcess5"/>
    <dgm:cxn modelId="{D01AF5E1-B716-5A4C-87D5-94FBF6D68229}" type="presParOf" srcId="{040E7877-68A3-1940-A23E-2C4CDF86BF8F}" destId="{4916CE62-04C6-E746-8C6E-9E3314571783}" srcOrd="3" destOrd="0" presId="urn:microsoft.com/office/officeart/2005/8/layout/vProcess5"/>
    <dgm:cxn modelId="{095AB92A-3C09-544F-940D-B4F1957BCFA8}" type="presParOf" srcId="{040E7877-68A3-1940-A23E-2C4CDF86BF8F}" destId="{46541C9B-E608-3840-82B3-AAFD1962D3A8}" srcOrd="4" destOrd="0" presId="urn:microsoft.com/office/officeart/2005/8/layout/vProcess5"/>
    <dgm:cxn modelId="{0F90A20D-F9E7-7E4E-8688-177BC56D6DEA}" type="presParOf" srcId="{040E7877-68A3-1940-A23E-2C4CDF86BF8F}" destId="{A02DC5B2-9DD5-5641-AEE6-25AF6438CA03}" srcOrd="5" destOrd="0" presId="urn:microsoft.com/office/officeart/2005/8/layout/vProcess5"/>
    <dgm:cxn modelId="{AC0837A4-3F27-2B4A-A198-191A610D73B5}" type="presParOf" srcId="{040E7877-68A3-1940-A23E-2C4CDF86BF8F}" destId="{CD53C8CD-B838-6A44-A04B-67F222E1245F}" srcOrd="6" destOrd="0" presId="urn:microsoft.com/office/officeart/2005/8/layout/vProcess5"/>
    <dgm:cxn modelId="{12998297-7BE3-6749-8565-3F90C81F65E9}" type="presParOf" srcId="{040E7877-68A3-1940-A23E-2C4CDF86BF8F}" destId="{C96FF86E-7D60-6943-9040-9897DE3CF6B9}" srcOrd="7" destOrd="0" presId="urn:microsoft.com/office/officeart/2005/8/layout/vProcess5"/>
    <dgm:cxn modelId="{DF1472E5-A310-5B46-9881-4A056A58F370}" type="presParOf" srcId="{040E7877-68A3-1940-A23E-2C4CDF86BF8F}" destId="{55E982E0-CE62-1946-8C34-367A02FBD4D5}" srcOrd="8" destOrd="0" presId="urn:microsoft.com/office/officeart/2005/8/layout/vProcess5"/>
    <dgm:cxn modelId="{AAB31BE9-E4F7-D04A-BAFB-BC95EAB28B35}" type="presParOf" srcId="{040E7877-68A3-1940-A23E-2C4CDF86BF8F}" destId="{7C73EA27-F6F2-C643-B2F7-15B423EA71D9}" srcOrd="9" destOrd="0" presId="urn:microsoft.com/office/officeart/2005/8/layout/vProcess5"/>
    <dgm:cxn modelId="{052F5847-28F5-DB4B-9400-22BDAF49FFE4}" type="presParOf" srcId="{040E7877-68A3-1940-A23E-2C4CDF86BF8F}" destId="{B2D9F55C-97FC-BB4D-AC5E-24F24BD6767F}" srcOrd="10" destOrd="0" presId="urn:microsoft.com/office/officeart/2005/8/layout/vProcess5"/>
    <dgm:cxn modelId="{40F9DC04-1E6B-0F48-8238-B16C4224A690}" type="presParOf" srcId="{040E7877-68A3-1940-A23E-2C4CDF86BF8F}" destId="{F3A5F8DE-7EDC-4B41-994C-17FEEA8DE6A7}" srcOrd="11" destOrd="0" presId="urn:microsoft.com/office/officeart/2005/8/layout/vProcess5"/>
    <dgm:cxn modelId="{7F60DF80-5F46-9C40-B686-777A4A836106}" type="presParOf" srcId="{040E7877-68A3-1940-A23E-2C4CDF86BF8F}" destId="{5FB01F39-2494-E846-BB8E-63D61C4912B5}" srcOrd="12" destOrd="0" presId="urn:microsoft.com/office/officeart/2005/8/layout/vProcess5"/>
    <dgm:cxn modelId="{BEE17BEA-5137-C44B-A12B-21E6556A5C60}" type="presParOf" srcId="{040E7877-68A3-1940-A23E-2C4CDF86BF8F}" destId="{C0B5D3CF-A27F-F449-9954-7C5489C20173}" srcOrd="13" destOrd="0" presId="urn:microsoft.com/office/officeart/2005/8/layout/vProcess5"/>
    <dgm:cxn modelId="{35BA97E7-08D2-CF4D-86E7-029216FF147D}" type="presParOf" srcId="{040E7877-68A3-1940-A23E-2C4CDF86BF8F}" destId="{D13F68CE-DB38-894F-A19B-B1B2CF00508D}" srcOrd="14" destOrd="0" presId="urn:microsoft.com/office/officeart/2005/8/layout/vProcess5"/>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BA2D7C0-0E9B-6647-8FCF-66E9FE65FEC0}">
      <dsp:nvSpPr>
        <dsp:cNvPr id="0" name=""/>
        <dsp:cNvSpPr/>
      </dsp:nvSpPr>
      <dsp:spPr>
        <a:xfrm>
          <a:off x="0" y="0"/>
          <a:ext cx="6258560" cy="831292"/>
        </a:xfrm>
        <a:prstGeom prst="roundRect">
          <a:avLst>
            <a:gd name="adj" fmla="val 10000"/>
          </a:avLst>
        </a:prstGeom>
        <a:solidFill>
          <a:schemeClr val="accent6">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l" defTabSz="1600200">
            <a:lnSpc>
              <a:spcPct val="90000"/>
            </a:lnSpc>
            <a:spcBef>
              <a:spcPct val="0"/>
            </a:spcBef>
            <a:spcAft>
              <a:spcPct val="35000"/>
            </a:spcAft>
            <a:buNone/>
          </a:pPr>
          <a:r>
            <a:rPr lang="en-US" sz="3600" b="1" kern="1200" dirty="0"/>
            <a:t>Awareness</a:t>
          </a:r>
        </a:p>
      </dsp:txBody>
      <dsp:txXfrm>
        <a:off x="24348" y="24348"/>
        <a:ext cx="5264268" cy="782596"/>
      </dsp:txXfrm>
    </dsp:sp>
    <dsp:sp modelId="{0B481785-47E6-2742-A2A8-644F8E6FF854}">
      <dsp:nvSpPr>
        <dsp:cNvPr id="0" name=""/>
        <dsp:cNvSpPr/>
      </dsp:nvSpPr>
      <dsp:spPr>
        <a:xfrm>
          <a:off x="467360" y="946749"/>
          <a:ext cx="6258560" cy="831292"/>
        </a:xfrm>
        <a:prstGeom prst="roundRect">
          <a:avLst>
            <a:gd name="adj" fmla="val 10000"/>
          </a:avLst>
        </a:prstGeom>
        <a:solidFill>
          <a:schemeClr val="accent2">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l" defTabSz="1600200">
            <a:lnSpc>
              <a:spcPct val="90000"/>
            </a:lnSpc>
            <a:spcBef>
              <a:spcPct val="0"/>
            </a:spcBef>
            <a:spcAft>
              <a:spcPct val="35000"/>
            </a:spcAft>
            <a:buNone/>
          </a:pPr>
          <a:r>
            <a:rPr lang="en-US" sz="3600" b="1" kern="1200" dirty="0"/>
            <a:t>Interest</a:t>
          </a:r>
        </a:p>
      </dsp:txBody>
      <dsp:txXfrm>
        <a:off x="491708" y="971097"/>
        <a:ext cx="5202163" cy="782596"/>
      </dsp:txXfrm>
    </dsp:sp>
    <dsp:sp modelId="{4916CE62-04C6-E746-8C6E-9E3314571783}">
      <dsp:nvSpPr>
        <dsp:cNvPr id="0" name=""/>
        <dsp:cNvSpPr/>
      </dsp:nvSpPr>
      <dsp:spPr>
        <a:xfrm>
          <a:off x="934719" y="1893499"/>
          <a:ext cx="6258560" cy="831292"/>
        </a:xfrm>
        <a:prstGeom prst="roundRect">
          <a:avLst>
            <a:gd name="adj" fmla="val 10000"/>
          </a:avLst>
        </a:prstGeom>
        <a:solidFill>
          <a:schemeClr val="accent1">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l" defTabSz="1600200">
            <a:lnSpc>
              <a:spcPct val="90000"/>
            </a:lnSpc>
            <a:spcBef>
              <a:spcPct val="0"/>
            </a:spcBef>
            <a:spcAft>
              <a:spcPct val="35000"/>
            </a:spcAft>
            <a:buNone/>
          </a:pPr>
          <a:r>
            <a:rPr lang="en-US" sz="3600" b="1" kern="1200" dirty="0"/>
            <a:t>Evaluation</a:t>
          </a:r>
        </a:p>
      </dsp:txBody>
      <dsp:txXfrm>
        <a:off x="959067" y="1917847"/>
        <a:ext cx="5202163" cy="782596"/>
      </dsp:txXfrm>
    </dsp:sp>
    <dsp:sp modelId="{46541C9B-E608-3840-82B3-AAFD1962D3A8}">
      <dsp:nvSpPr>
        <dsp:cNvPr id="0" name=""/>
        <dsp:cNvSpPr/>
      </dsp:nvSpPr>
      <dsp:spPr>
        <a:xfrm>
          <a:off x="1402079" y="2840248"/>
          <a:ext cx="6258560" cy="831292"/>
        </a:xfrm>
        <a:prstGeom prst="roundRect">
          <a:avLst>
            <a:gd name="adj" fmla="val 10000"/>
          </a:avLst>
        </a:prstGeom>
        <a:solidFill>
          <a:schemeClr val="accent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l" defTabSz="1600200">
            <a:lnSpc>
              <a:spcPct val="90000"/>
            </a:lnSpc>
            <a:spcBef>
              <a:spcPct val="0"/>
            </a:spcBef>
            <a:spcAft>
              <a:spcPct val="35000"/>
            </a:spcAft>
            <a:buNone/>
          </a:pPr>
          <a:r>
            <a:rPr lang="en-US" sz="3600" b="1" kern="1200" dirty="0"/>
            <a:t>Trial</a:t>
          </a:r>
        </a:p>
      </dsp:txBody>
      <dsp:txXfrm>
        <a:off x="1426427" y="2864596"/>
        <a:ext cx="5202163" cy="782596"/>
      </dsp:txXfrm>
    </dsp:sp>
    <dsp:sp modelId="{A02DC5B2-9DD5-5641-AEE6-25AF6438CA03}">
      <dsp:nvSpPr>
        <dsp:cNvPr id="0" name=""/>
        <dsp:cNvSpPr/>
      </dsp:nvSpPr>
      <dsp:spPr>
        <a:xfrm>
          <a:off x="1869439" y="3786998"/>
          <a:ext cx="6258560" cy="831292"/>
        </a:xfrm>
        <a:prstGeom prst="roundRect">
          <a:avLst>
            <a:gd name="adj" fmla="val 10000"/>
          </a:avLst>
        </a:prstGeom>
        <a:solidFill>
          <a:srgbClr val="62A48B"/>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l" defTabSz="1600200">
            <a:lnSpc>
              <a:spcPct val="90000"/>
            </a:lnSpc>
            <a:spcBef>
              <a:spcPct val="0"/>
            </a:spcBef>
            <a:spcAft>
              <a:spcPct val="35000"/>
            </a:spcAft>
            <a:buNone/>
          </a:pPr>
          <a:r>
            <a:rPr lang="en-US" sz="3600" b="1" kern="1200" dirty="0"/>
            <a:t>Adoption</a:t>
          </a:r>
        </a:p>
      </dsp:txBody>
      <dsp:txXfrm>
        <a:off x="1893787" y="3811346"/>
        <a:ext cx="5202163" cy="782596"/>
      </dsp:txXfrm>
    </dsp:sp>
    <dsp:sp modelId="{CD53C8CD-B838-6A44-A04B-67F222E1245F}">
      <dsp:nvSpPr>
        <dsp:cNvPr id="0" name=""/>
        <dsp:cNvSpPr/>
      </dsp:nvSpPr>
      <dsp:spPr>
        <a:xfrm>
          <a:off x="5718219" y="607305"/>
          <a:ext cx="540340" cy="540340"/>
        </a:xfrm>
        <a:prstGeom prst="downArrow">
          <a:avLst>
            <a:gd name="adj1" fmla="val 55000"/>
            <a:gd name="adj2" fmla="val 45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endParaRPr lang="en-US" sz="2400" kern="1200"/>
        </a:p>
      </dsp:txBody>
      <dsp:txXfrm>
        <a:off x="5839796" y="607305"/>
        <a:ext cx="297187" cy="406606"/>
      </dsp:txXfrm>
    </dsp:sp>
    <dsp:sp modelId="{C96FF86E-7D60-6943-9040-9897DE3CF6B9}">
      <dsp:nvSpPr>
        <dsp:cNvPr id="0" name=""/>
        <dsp:cNvSpPr/>
      </dsp:nvSpPr>
      <dsp:spPr>
        <a:xfrm>
          <a:off x="6185579" y="1554054"/>
          <a:ext cx="540340" cy="540340"/>
        </a:xfrm>
        <a:prstGeom prst="downArrow">
          <a:avLst>
            <a:gd name="adj1" fmla="val 55000"/>
            <a:gd name="adj2" fmla="val 45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endParaRPr lang="en-US" sz="2400" kern="1200"/>
        </a:p>
      </dsp:txBody>
      <dsp:txXfrm>
        <a:off x="6307156" y="1554054"/>
        <a:ext cx="297187" cy="406606"/>
      </dsp:txXfrm>
    </dsp:sp>
    <dsp:sp modelId="{55E982E0-CE62-1946-8C34-367A02FBD4D5}">
      <dsp:nvSpPr>
        <dsp:cNvPr id="0" name=""/>
        <dsp:cNvSpPr/>
      </dsp:nvSpPr>
      <dsp:spPr>
        <a:xfrm>
          <a:off x="6652939" y="2486949"/>
          <a:ext cx="540340" cy="540340"/>
        </a:xfrm>
        <a:prstGeom prst="downArrow">
          <a:avLst>
            <a:gd name="adj1" fmla="val 55000"/>
            <a:gd name="adj2" fmla="val 45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endParaRPr lang="en-US" sz="2400" kern="1200"/>
        </a:p>
      </dsp:txBody>
      <dsp:txXfrm>
        <a:off x="6774516" y="2486949"/>
        <a:ext cx="297187" cy="406606"/>
      </dsp:txXfrm>
    </dsp:sp>
    <dsp:sp modelId="{7C73EA27-F6F2-C643-B2F7-15B423EA71D9}">
      <dsp:nvSpPr>
        <dsp:cNvPr id="0" name=""/>
        <dsp:cNvSpPr/>
      </dsp:nvSpPr>
      <dsp:spPr>
        <a:xfrm>
          <a:off x="7120299" y="3442935"/>
          <a:ext cx="540340" cy="540340"/>
        </a:xfrm>
        <a:prstGeom prst="downArrow">
          <a:avLst>
            <a:gd name="adj1" fmla="val 55000"/>
            <a:gd name="adj2" fmla="val 45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endParaRPr lang="en-US" sz="2400" kern="1200"/>
        </a:p>
      </dsp:txBody>
      <dsp:txXfrm>
        <a:off x="7241876" y="3442935"/>
        <a:ext cx="297187" cy="406606"/>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6C52FE-8AE2-F447-8A08-64E9DBC6EEE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FD478BB-4964-C34D-BAFF-92AF0576672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3495479-2526-4944-B637-253FF9058142}"/>
              </a:ext>
            </a:extLst>
          </p:cNvPr>
          <p:cNvSpPr>
            <a:spLocks noGrp="1"/>
          </p:cNvSpPr>
          <p:nvPr>
            <p:ph type="dt" sz="half" idx="10"/>
          </p:nvPr>
        </p:nvSpPr>
        <p:spPr/>
        <p:txBody>
          <a:bodyPr/>
          <a:lstStyle/>
          <a:p>
            <a:fld id="{D3FAD140-CBF3-2042-AF1F-1C7D28E1612A}" type="datetimeFigureOut">
              <a:rPr lang="en-US" smtClean="0"/>
              <a:t>3/24/2021</a:t>
            </a:fld>
            <a:endParaRPr lang="en-US"/>
          </a:p>
        </p:txBody>
      </p:sp>
      <p:sp>
        <p:nvSpPr>
          <p:cNvPr id="5" name="Footer Placeholder 4">
            <a:extLst>
              <a:ext uri="{FF2B5EF4-FFF2-40B4-BE49-F238E27FC236}">
                <a16:creationId xmlns:a16="http://schemas.microsoft.com/office/drawing/2014/main" id="{52105EE4-B994-A342-A95F-879CAD20D61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690015C-BF3B-9543-BA56-2BA3BB5D00D5}"/>
              </a:ext>
            </a:extLst>
          </p:cNvPr>
          <p:cNvSpPr>
            <a:spLocks noGrp="1"/>
          </p:cNvSpPr>
          <p:nvPr>
            <p:ph type="sldNum" sz="quarter" idx="12"/>
          </p:nvPr>
        </p:nvSpPr>
        <p:spPr/>
        <p:txBody>
          <a:bodyPr/>
          <a:lstStyle/>
          <a:p>
            <a:fld id="{85F6CB74-74D1-B64E-8376-50EA6D181953}" type="slidenum">
              <a:rPr lang="en-US" smtClean="0"/>
              <a:t>‹#›</a:t>
            </a:fld>
            <a:endParaRPr lang="en-US"/>
          </a:p>
        </p:txBody>
      </p:sp>
    </p:spTree>
    <p:extLst>
      <p:ext uri="{BB962C8B-B14F-4D97-AF65-F5344CB8AC3E}">
        <p14:creationId xmlns:p14="http://schemas.microsoft.com/office/powerpoint/2010/main" val="36971837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689838-2DCF-8E41-BAD0-C71B6A08B6A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1E26BA2-AD01-7F46-8147-32EA7C0CFA8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F8BCEFA-D69F-B64D-BA9E-2A460871491B}"/>
              </a:ext>
            </a:extLst>
          </p:cNvPr>
          <p:cNvSpPr>
            <a:spLocks noGrp="1"/>
          </p:cNvSpPr>
          <p:nvPr>
            <p:ph type="dt" sz="half" idx="10"/>
          </p:nvPr>
        </p:nvSpPr>
        <p:spPr/>
        <p:txBody>
          <a:bodyPr/>
          <a:lstStyle/>
          <a:p>
            <a:fld id="{D3FAD140-CBF3-2042-AF1F-1C7D28E1612A}" type="datetimeFigureOut">
              <a:rPr lang="en-US" smtClean="0"/>
              <a:t>3/24/2021</a:t>
            </a:fld>
            <a:endParaRPr lang="en-US"/>
          </a:p>
        </p:txBody>
      </p:sp>
      <p:sp>
        <p:nvSpPr>
          <p:cNvPr id="5" name="Footer Placeholder 4">
            <a:extLst>
              <a:ext uri="{FF2B5EF4-FFF2-40B4-BE49-F238E27FC236}">
                <a16:creationId xmlns:a16="http://schemas.microsoft.com/office/drawing/2014/main" id="{1ABE4CCA-4902-0840-8DBA-A4D0ED50464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82F0E78-174C-0147-8ECB-0B0B9D1F1AF9}"/>
              </a:ext>
            </a:extLst>
          </p:cNvPr>
          <p:cNvSpPr>
            <a:spLocks noGrp="1"/>
          </p:cNvSpPr>
          <p:nvPr>
            <p:ph type="sldNum" sz="quarter" idx="12"/>
          </p:nvPr>
        </p:nvSpPr>
        <p:spPr/>
        <p:txBody>
          <a:bodyPr/>
          <a:lstStyle/>
          <a:p>
            <a:fld id="{85F6CB74-74D1-B64E-8376-50EA6D181953}" type="slidenum">
              <a:rPr lang="en-US" smtClean="0"/>
              <a:t>‹#›</a:t>
            </a:fld>
            <a:endParaRPr lang="en-US"/>
          </a:p>
        </p:txBody>
      </p:sp>
    </p:spTree>
    <p:extLst>
      <p:ext uri="{BB962C8B-B14F-4D97-AF65-F5344CB8AC3E}">
        <p14:creationId xmlns:p14="http://schemas.microsoft.com/office/powerpoint/2010/main" val="14783977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9ED638A-E87E-5D40-B463-0BB991BDB3B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CE11D4A-D077-184A-8B3A-D80FB3D9815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19582BB-B09E-224C-B1A6-0E18B80948F5}"/>
              </a:ext>
            </a:extLst>
          </p:cNvPr>
          <p:cNvSpPr>
            <a:spLocks noGrp="1"/>
          </p:cNvSpPr>
          <p:nvPr>
            <p:ph type="dt" sz="half" idx="10"/>
          </p:nvPr>
        </p:nvSpPr>
        <p:spPr/>
        <p:txBody>
          <a:bodyPr/>
          <a:lstStyle/>
          <a:p>
            <a:fld id="{D3FAD140-CBF3-2042-AF1F-1C7D28E1612A}" type="datetimeFigureOut">
              <a:rPr lang="en-US" smtClean="0"/>
              <a:t>3/24/2021</a:t>
            </a:fld>
            <a:endParaRPr lang="en-US"/>
          </a:p>
        </p:txBody>
      </p:sp>
      <p:sp>
        <p:nvSpPr>
          <p:cNvPr id="5" name="Footer Placeholder 4">
            <a:extLst>
              <a:ext uri="{FF2B5EF4-FFF2-40B4-BE49-F238E27FC236}">
                <a16:creationId xmlns:a16="http://schemas.microsoft.com/office/drawing/2014/main" id="{F827529E-4B85-DD42-B3F2-D408F91B4B1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70B2DB5-DF62-DE49-B36F-8A951310DAFB}"/>
              </a:ext>
            </a:extLst>
          </p:cNvPr>
          <p:cNvSpPr>
            <a:spLocks noGrp="1"/>
          </p:cNvSpPr>
          <p:nvPr>
            <p:ph type="sldNum" sz="quarter" idx="12"/>
          </p:nvPr>
        </p:nvSpPr>
        <p:spPr/>
        <p:txBody>
          <a:bodyPr/>
          <a:lstStyle/>
          <a:p>
            <a:fld id="{85F6CB74-74D1-B64E-8376-50EA6D181953}" type="slidenum">
              <a:rPr lang="en-US" smtClean="0"/>
              <a:t>‹#›</a:t>
            </a:fld>
            <a:endParaRPr lang="en-US"/>
          </a:p>
        </p:txBody>
      </p:sp>
    </p:spTree>
    <p:extLst>
      <p:ext uri="{BB962C8B-B14F-4D97-AF65-F5344CB8AC3E}">
        <p14:creationId xmlns:p14="http://schemas.microsoft.com/office/powerpoint/2010/main" val="14560994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682330-EB65-2147-82B5-5C9132764E1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AE264AC-9EE2-0348-80E5-03E1AC57083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C7B3B05-2CA1-824B-8606-7C650735843E}"/>
              </a:ext>
            </a:extLst>
          </p:cNvPr>
          <p:cNvSpPr>
            <a:spLocks noGrp="1"/>
          </p:cNvSpPr>
          <p:nvPr>
            <p:ph type="dt" sz="half" idx="10"/>
          </p:nvPr>
        </p:nvSpPr>
        <p:spPr/>
        <p:txBody>
          <a:bodyPr/>
          <a:lstStyle/>
          <a:p>
            <a:fld id="{D3FAD140-CBF3-2042-AF1F-1C7D28E1612A}" type="datetimeFigureOut">
              <a:rPr lang="en-US" smtClean="0"/>
              <a:t>3/24/2021</a:t>
            </a:fld>
            <a:endParaRPr lang="en-US"/>
          </a:p>
        </p:txBody>
      </p:sp>
      <p:sp>
        <p:nvSpPr>
          <p:cNvPr id="5" name="Footer Placeholder 4">
            <a:extLst>
              <a:ext uri="{FF2B5EF4-FFF2-40B4-BE49-F238E27FC236}">
                <a16:creationId xmlns:a16="http://schemas.microsoft.com/office/drawing/2014/main" id="{0F1A66E4-EA98-B341-ACB8-277B325FE9C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AD0905F-D676-A247-9160-3350551D9F7A}"/>
              </a:ext>
            </a:extLst>
          </p:cNvPr>
          <p:cNvSpPr>
            <a:spLocks noGrp="1"/>
          </p:cNvSpPr>
          <p:nvPr>
            <p:ph type="sldNum" sz="quarter" idx="12"/>
          </p:nvPr>
        </p:nvSpPr>
        <p:spPr/>
        <p:txBody>
          <a:bodyPr/>
          <a:lstStyle/>
          <a:p>
            <a:fld id="{85F6CB74-74D1-B64E-8376-50EA6D181953}" type="slidenum">
              <a:rPr lang="en-US" smtClean="0"/>
              <a:t>‹#›</a:t>
            </a:fld>
            <a:endParaRPr lang="en-US"/>
          </a:p>
        </p:txBody>
      </p:sp>
    </p:spTree>
    <p:extLst>
      <p:ext uri="{BB962C8B-B14F-4D97-AF65-F5344CB8AC3E}">
        <p14:creationId xmlns:p14="http://schemas.microsoft.com/office/powerpoint/2010/main" val="875275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DC0298-A6E4-3E46-B325-FE0C4DE8EA4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2B2B527-BE54-2949-932D-CACFD704EE7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7AA1BB5-7511-0944-B745-4DDFA2EF5AB5}"/>
              </a:ext>
            </a:extLst>
          </p:cNvPr>
          <p:cNvSpPr>
            <a:spLocks noGrp="1"/>
          </p:cNvSpPr>
          <p:nvPr>
            <p:ph type="dt" sz="half" idx="10"/>
          </p:nvPr>
        </p:nvSpPr>
        <p:spPr/>
        <p:txBody>
          <a:bodyPr/>
          <a:lstStyle/>
          <a:p>
            <a:fld id="{D3FAD140-CBF3-2042-AF1F-1C7D28E1612A}" type="datetimeFigureOut">
              <a:rPr lang="en-US" smtClean="0"/>
              <a:t>3/24/2021</a:t>
            </a:fld>
            <a:endParaRPr lang="en-US"/>
          </a:p>
        </p:txBody>
      </p:sp>
      <p:sp>
        <p:nvSpPr>
          <p:cNvPr id="5" name="Footer Placeholder 4">
            <a:extLst>
              <a:ext uri="{FF2B5EF4-FFF2-40B4-BE49-F238E27FC236}">
                <a16:creationId xmlns:a16="http://schemas.microsoft.com/office/drawing/2014/main" id="{2D29ED97-D02E-AD42-A173-C8B4A4BBB07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CC8298D-520A-4442-8554-8559BE0C5C2D}"/>
              </a:ext>
            </a:extLst>
          </p:cNvPr>
          <p:cNvSpPr>
            <a:spLocks noGrp="1"/>
          </p:cNvSpPr>
          <p:nvPr>
            <p:ph type="sldNum" sz="quarter" idx="12"/>
          </p:nvPr>
        </p:nvSpPr>
        <p:spPr/>
        <p:txBody>
          <a:bodyPr/>
          <a:lstStyle/>
          <a:p>
            <a:fld id="{85F6CB74-74D1-B64E-8376-50EA6D181953}" type="slidenum">
              <a:rPr lang="en-US" smtClean="0"/>
              <a:t>‹#›</a:t>
            </a:fld>
            <a:endParaRPr lang="en-US"/>
          </a:p>
        </p:txBody>
      </p:sp>
    </p:spTree>
    <p:extLst>
      <p:ext uri="{BB962C8B-B14F-4D97-AF65-F5344CB8AC3E}">
        <p14:creationId xmlns:p14="http://schemas.microsoft.com/office/powerpoint/2010/main" val="33532643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29F9D3-1B9F-7844-8E73-6F6D0F7B29A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1A2CACA-5438-3341-9BF9-667ACCFAE96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491D561-611C-854A-B60E-A1FB74791E7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445AC5F-9AF5-754A-8371-1C5B8BB01114}"/>
              </a:ext>
            </a:extLst>
          </p:cNvPr>
          <p:cNvSpPr>
            <a:spLocks noGrp="1"/>
          </p:cNvSpPr>
          <p:nvPr>
            <p:ph type="dt" sz="half" idx="10"/>
          </p:nvPr>
        </p:nvSpPr>
        <p:spPr/>
        <p:txBody>
          <a:bodyPr/>
          <a:lstStyle/>
          <a:p>
            <a:fld id="{D3FAD140-CBF3-2042-AF1F-1C7D28E1612A}" type="datetimeFigureOut">
              <a:rPr lang="en-US" smtClean="0"/>
              <a:t>3/24/2021</a:t>
            </a:fld>
            <a:endParaRPr lang="en-US"/>
          </a:p>
        </p:txBody>
      </p:sp>
      <p:sp>
        <p:nvSpPr>
          <p:cNvPr id="6" name="Footer Placeholder 5">
            <a:extLst>
              <a:ext uri="{FF2B5EF4-FFF2-40B4-BE49-F238E27FC236}">
                <a16:creationId xmlns:a16="http://schemas.microsoft.com/office/drawing/2014/main" id="{D9876FAC-26D9-9945-9140-073CC1FF2B0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D85B89D-588C-3842-8586-7844BB2343BA}"/>
              </a:ext>
            </a:extLst>
          </p:cNvPr>
          <p:cNvSpPr>
            <a:spLocks noGrp="1"/>
          </p:cNvSpPr>
          <p:nvPr>
            <p:ph type="sldNum" sz="quarter" idx="12"/>
          </p:nvPr>
        </p:nvSpPr>
        <p:spPr/>
        <p:txBody>
          <a:bodyPr/>
          <a:lstStyle/>
          <a:p>
            <a:fld id="{85F6CB74-74D1-B64E-8376-50EA6D181953}" type="slidenum">
              <a:rPr lang="en-US" smtClean="0"/>
              <a:t>‹#›</a:t>
            </a:fld>
            <a:endParaRPr lang="en-US"/>
          </a:p>
        </p:txBody>
      </p:sp>
    </p:spTree>
    <p:extLst>
      <p:ext uri="{BB962C8B-B14F-4D97-AF65-F5344CB8AC3E}">
        <p14:creationId xmlns:p14="http://schemas.microsoft.com/office/powerpoint/2010/main" val="38099099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D9C0DA-DF79-CB4A-A506-0B3C9D3471F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DCBEBBA-E36C-FE40-875D-6D2FCEDA922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E9F9AC1-247C-F646-8A86-100ED1E8652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1C975F4-295C-3143-A436-544C74A1546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040103B-A6FC-E047-8EC1-35C1351E8C9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9B6CEF0-2C98-1E4D-A214-707384E0517F}"/>
              </a:ext>
            </a:extLst>
          </p:cNvPr>
          <p:cNvSpPr>
            <a:spLocks noGrp="1"/>
          </p:cNvSpPr>
          <p:nvPr>
            <p:ph type="dt" sz="half" idx="10"/>
          </p:nvPr>
        </p:nvSpPr>
        <p:spPr/>
        <p:txBody>
          <a:bodyPr/>
          <a:lstStyle/>
          <a:p>
            <a:fld id="{D3FAD140-CBF3-2042-AF1F-1C7D28E1612A}" type="datetimeFigureOut">
              <a:rPr lang="en-US" smtClean="0"/>
              <a:t>3/24/2021</a:t>
            </a:fld>
            <a:endParaRPr lang="en-US"/>
          </a:p>
        </p:txBody>
      </p:sp>
      <p:sp>
        <p:nvSpPr>
          <p:cNvPr id="8" name="Footer Placeholder 7">
            <a:extLst>
              <a:ext uri="{FF2B5EF4-FFF2-40B4-BE49-F238E27FC236}">
                <a16:creationId xmlns:a16="http://schemas.microsoft.com/office/drawing/2014/main" id="{52FE8FC9-75C8-894D-B1EF-638C3C9F48B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F61EFF2-E353-4F46-974A-FDF0F3276835}"/>
              </a:ext>
            </a:extLst>
          </p:cNvPr>
          <p:cNvSpPr>
            <a:spLocks noGrp="1"/>
          </p:cNvSpPr>
          <p:nvPr>
            <p:ph type="sldNum" sz="quarter" idx="12"/>
          </p:nvPr>
        </p:nvSpPr>
        <p:spPr/>
        <p:txBody>
          <a:bodyPr/>
          <a:lstStyle/>
          <a:p>
            <a:fld id="{85F6CB74-74D1-B64E-8376-50EA6D181953}" type="slidenum">
              <a:rPr lang="en-US" smtClean="0"/>
              <a:t>‹#›</a:t>
            </a:fld>
            <a:endParaRPr lang="en-US"/>
          </a:p>
        </p:txBody>
      </p:sp>
    </p:spTree>
    <p:extLst>
      <p:ext uri="{BB962C8B-B14F-4D97-AF65-F5344CB8AC3E}">
        <p14:creationId xmlns:p14="http://schemas.microsoft.com/office/powerpoint/2010/main" val="16762701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6925B8-AF8E-8149-8BC1-32894849336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06A8EF2-5FAA-2440-9217-70415098659D}"/>
              </a:ext>
            </a:extLst>
          </p:cNvPr>
          <p:cNvSpPr>
            <a:spLocks noGrp="1"/>
          </p:cNvSpPr>
          <p:nvPr>
            <p:ph type="dt" sz="half" idx="10"/>
          </p:nvPr>
        </p:nvSpPr>
        <p:spPr/>
        <p:txBody>
          <a:bodyPr/>
          <a:lstStyle/>
          <a:p>
            <a:fld id="{D3FAD140-CBF3-2042-AF1F-1C7D28E1612A}" type="datetimeFigureOut">
              <a:rPr lang="en-US" smtClean="0"/>
              <a:t>3/24/2021</a:t>
            </a:fld>
            <a:endParaRPr lang="en-US"/>
          </a:p>
        </p:txBody>
      </p:sp>
      <p:sp>
        <p:nvSpPr>
          <p:cNvPr id="4" name="Footer Placeholder 3">
            <a:extLst>
              <a:ext uri="{FF2B5EF4-FFF2-40B4-BE49-F238E27FC236}">
                <a16:creationId xmlns:a16="http://schemas.microsoft.com/office/drawing/2014/main" id="{0E8DB800-212E-8F4A-859A-EF7553025F8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034C297-90E6-3E4E-835B-90FC7C73E65E}"/>
              </a:ext>
            </a:extLst>
          </p:cNvPr>
          <p:cNvSpPr>
            <a:spLocks noGrp="1"/>
          </p:cNvSpPr>
          <p:nvPr>
            <p:ph type="sldNum" sz="quarter" idx="12"/>
          </p:nvPr>
        </p:nvSpPr>
        <p:spPr/>
        <p:txBody>
          <a:bodyPr/>
          <a:lstStyle/>
          <a:p>
            <a:fld id="{85F6CB74-74D1-B64E-8376-50EA6D181953}" type="slidenum">
              <a:rPr lang="en-US" smtClean="0"/>
              <a:t>‹#›</a:t>
            </a:fld>
            <a:endParaRPr lang="en-US"/>
          </a:p>
        </p:txBody>
      </p:sp>
    </p:spTree>
    <p:extLst>
      <p:ext uri="{BB962C8B-B14F-4D97-AF65-F5344CB8AC3E}">
        <p14:creationId xmlns:p14="http://schemas.microsoft.com/office/powerpoint/2010/main" val="3479653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8186D40-030F-444C-918C-9230977F888C}"/>
              </a:ext>
            </a:extLst>
          </p:cNvPr>
          <p:cNvSpPr>
            <a:spLocks noGrp="1"/>
          </p:cNvSpPr>
          <p:nvPr>
            <p:ph type="dt" sz="half" idx="10"/>
          </p:nvPr>
        </p:nvSpPr>
        <p:spPr/>
        <p:txBody>
          <a:bodyPr/>
          <a:lstStyle/>
          <a:p>
            <a:fld id="{D3FAD140-CBF3-2042-AF1F-1C7D28E1612A}" type="datetimeFigureOut">
              <a:rPr lang="en-US" smtClean="0"/>
              <a:t>3/24/2021</a:t>
            </a:fld>
            <a:endParaRPr lang="en-US"/>
          </a:p>
        </p:txBody>
      </p:sp>
      <p:sp>
        <p:nvSpPr>
          <p:cNvPr id="3" name="Footer Placeholder 2">
            <a:extLst>
              <a:ext uri="{FF2B5EF4-FFF2-40B4-BE49-F238E27FC236}">
                <a16:creationId xmlns:a16="http://schemas.microsoft.com/office/drawing/2014/main" id="{F22FAA3C-60B8-164A-84CC-987A0F74BC9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6F65A63-4665-BA4D-9B0E-2745C89C81FB}"/>
              </a:ext>
            </a:extLst>
          </p:cNvPr>
          <p:cNvSpPr>
            <a:spLocks noGrp="1"/>
          </p:cNvSpPr>
          <p:nvPr>
            <p:ph type="sldNum" sz="quarter" idx="12"/>
          </p:nvPr>
        </p:nvSpPr>
        <p:spPr/>
        <p:txBody>
          <a:bodyPr/>
          <a:lstStyle/>
          <a:p>
            <a:fld id="{85F6CB74-74D1-B64E-8376-50EA6D181953}" type="slidenum">
              <a:rPr lang="en-US" smtClean="0"/>
              <a:t>‹#›</a:t>
            </a:fld>
            <a:endParaRPr lang="en-US"/>
          </a:p>
        </p:txBody>
      </p:sp>
    </p:spTree>
    <p:extLst>
      <p:ext uri="{BB962C8B-B14F-4D97-AF65-F5344CB8AC3E}">
        <p14:creationId xmlns:p14="http://schemas.microsoft.com/office/powerpoint/2010/main" val="2638777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A307BB-4965-B14B-8280-1D8A99ADF2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1392E1D-ABD4-3B44-A28B-C0D60F5DC6D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8CF9C2E-EA34-F247-A05B-03E7A19B4C1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5DFD4D5-692F-6A4D-B3E0-192EB3A2ACD9}"/>
              </a:ext>
            </a:extLst>
          </p:cNvPr>
          <p:cNvSpPr>
            <a:spLocks noGrp="1"/>
          </p:cNvSpPr>
          <p:nvPr>
            <p:ph type="dt" sz="half" idx="10"/>
          </p:nvPr>
        </p:nvSpPr>
        <p:spPr/>
        <p:txBody>
          <a:bodyPr/>
          <a:lstStyle/>
          <a:p>
            <a:fld id="{D3FAD140-CBF3-2042-AF1F-1C7D28E1612A}" type="datetimeFigureOut">
              <a:rPr lang="en-US" smtClean="0"/>
              <a:t>3/24/2021</a:t>
            </a:fld>
            <a:endParaRPr lang="en-US"/>
          </a:p>
        </p:txBody>
      </p:sp>
      <p:sp>
        <p:nvSpPr>
          <p:cNvPr id="6" name="Footer Placeholder 5">
            <a:extLst>
              <a:ext uri="{FF2B5EF4-FFF2-40B4-BE49-F238E27FC236}">
                <a16:creationId xmlns:a16="http://schemas.microsoft.com/office/drawing/2014/main" id="{76E2FBF6-6D7F-884E-8CED-8412EC2CFF5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9A30EE3-3EFF-2340-949B-DAE1CC4E2D97}"/>
              </a:ext>
            </a:extLst>
          </p:cNvPr>
          <p:cNvSpPr>
            <a:spLocks noGrp="1"/>
          </p:cNvSpPr>
          <p:nvPr>
            <p:ph type="sldNum" sz="quarter" idx="12"/>
          </p:nvPr>
        </p:nvSpPr>
        <p:spPr/>
        <p:txBody>
          <a:bodyPr/>
          <a:lstStyle/>
          <a:p>
            <a:fld id="{85F6CB74-74D1-B64E-8376-50EA6D181953}" type="slidenum">
              <a:rPr lang="en-US" smtClean="0"/>
              <a:t>‹#›</a:t>
            </a:fld>
            <a:endParaRPr lang="en-US"/>
          </a:p>
        </p:txBody>
      </p:sp>
    </p:spTree>
    <p:extLst>
      <p:ext uri="{BB962C8B-B14F-4D97-AF65-F5344CB8AC3E}">
        <p14:creationId xmlns:p14="http://schemas.microsoft.com/office/powerpoint/2010/main" val="24049331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E2E6CC-14C7-9E4A-BDDE-41DC2659522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5E1CEE9-8D26-224F-BAA8-0B9EE335F36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8A1D4BF-EBD9-6743-8DAA-380C1A68616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3205DE9-7EB9-154D-9AC3-E480423A5D99}"/>
              </a:ext>
            </a:extLst>
          </p:cNvPr>
          <p:cNvSpPr>
            <a:spLocks noGrp="1"/>
          </p:cNvSpPr>
          <p:nvPr>
            <p:ph type="dt" sz="half" idx="10"/>
          </p:nvPr>
        </p:nvSpPr>
        <p:spPr/>
        <p:txBody>
          <a:bodyPr/>
          <a:lstStyle/>
          <a:p>
            <a:fld id="{D3FAD140-CBF3-2042-AF1F-1C7D28E1612A}" type="datetimeFigureOut">
              <a:rPr lang="en-US" smtClean="0"/>
              <a:t>3/24/2021</a:t>
            </a:fld>
            <a:endParaRPr lang="en-US"/>
          </a:p>
        </p:txBody>
      </p:sp>
      <p:sp>
        <p:nvSpPr>
          <p:cNvPr id="6" name="Footer Placeholder 5">
            <a:extLst>
              <a:ext uri="{FF2B5EF4-FFF2-40B4-BE49-F238E27FC236}">
                <a16:creationId xmlns:a16="http://schemas.microsoft.com/office/drawing/2014/main" id="{B71C4CD6-610A-BF45-9925-E4206057FDA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A9FCED3-588E-504A-B822-0A76E0811866}"/>
              </a:ext>
            </a:extLst>
          </p:cNvPr>
          <p:cNvSpPr>
            <a:spLocks noGrp="1"/>
          </p:cNvSpPr>
          <p:nvPr>
            <p:ph type="sldNum" sz="quarter" idx="12"/>
          </p:nvPr>
        </p:nvSpPr>
        <p:spPr/>
        <p:txBody>
          <a:bodyPr/>
          <a:lstStyle/>
          <a:p>
            <a:fld id="{85F6CB74-74D1-B64E-8376-50EA6D181953}" type="slidenum">
              <a:rPr lang="en-US" smtClean="0"/>
              <a:t>‹#›</a:t>
            </a:fld>
            <a:endParaRPr lang="en-US"/>
          </a:p>
        </p:txBody>
      </p:sp>
    </p:spTree>
    <p:extLst>
      <p:ext uri="{BB962C8B-B14F-4D97-AF65-F5344CB8AC3E}">
        <p14:creationId xmlns:p14="http://schemas.microsoft.com/office/powerpoint/2010/main" val="23562999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D8165C1-270D-4448-AF0F-7B9F5781132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314D17D-1C5E-694B-A428-5E53EB9F714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C19A7B4-540D-E04B-81BE-356E489106A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FAD140-CBF3-2042-AF1F-1C7D28E1612A}" type="datetimeFigureOut">
              <a:rPr lang="en-US" smtClean="0"/>
              <a:t>3/24/2021</a:t>
            </a:fld>
            <a:endParaRPr lang="en-US"/>
          </a:p>
        </p:txBody>
      </p:sp>
      <p:sp>
        <p:nvSpPr>
          <p:cNvPr id="5" name="Footer Placeholder 4">
            <a:extLst>
              <a:ext uri="{FF2B5EF4-FFF2-40B4-BE49-F238E27FC236}">
                <a16:creationId xmlns:a16="http://schemas.microsoft.com/office/drawing/2014/main" id="{6D9BE686-6115-EE48-B3D9-AFA7D260888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859E0E0-85F8-8743-9A34-8024B3A93C2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5F6CB74-74D1-B64E-8376-50EA6D181953}" type="slidenum">
              <a:rPr lang="en-US" smtClean="0"/>
              <a:t>‹#›</a:t>
            </a:fld>
            <a:endParaRPr lang="en-US"/>
          </a:p>
        </p:txBody>
      </p:sp>
    </p:spTree>
    <p:extLst>
      <p:ext uri="{BB962C8B-B14F-4D97-AF65-F5344CB8AC3E}">
        <p14:creationId xmlns:p14="http://schemas.microsoft.com/office/powerpoint/2010/main" val="10146252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 /><Relationship Id="rId2" Type="http://schemas.openxmlformats.org/officeDocument/2006/relationships/image" Target="../media/image1.png" /><Relationship Id="rId1" Type="http://schemas.openxmlformats.org/officeDocument/2006/relationships/slideLayout" Target="../slideLayouts/slideLayout2.xml" /></Relationships>
</file>

<file path=ppt/slides/_rels/slide10.xml.rels><?xml version="1.0" encoding="UTF-8" standalone="yes"?>
<Relationships xmlns="http://schemas.openxmlformats.org/package/2006/relationships"><Relationship Id="rId8" Type="http://schemas.openxmlformats.org/officeDocument/2006/relationships/diagramQuickStyle" Target="../diagrams/quickStyle1.xml" /><Relationship Id="rId3" Type="http://schemas.microsoft.com/office/2007/relationships/hdphoto" Target="../media/hdphoto1.wdp" /><Relationship Id="rId7" Type="http://schemas.openxmlformats.org/officeDocument/2006/relationships/diagramLayout" Target="../diagrams/layout1.xml" /><Relationship Id="rId2" Type="http://schemas.openxmlformats.org/officeDocument/2006/relationships/image" Target="../media/image1.png" /><Relationship Id="rId1" Type="http://schemas.openxmlformats.org/officeDocument/2006/relationships/slideLayout" Target="../slideLayouts/slideLayout1.xml" /><Relationship Id="rId6" Type="http://schemas.openxmlformats.org/officeDocument/2006/relationships/diagramData" Target="../diagrams/data1.xml" /><Relationship Id="rId5" Type="http://schemas.openxmlformats.org/officeDocument/2006/relationships/image" Target="../media/image3.png" /><Relationship Id="rId10" Type="http://schemas.microsoft.com/office/2007/relationships/diagramDrawing" Target="../diagrams/drawing1.xml" /><Relationship Id="rId4" Type="http://schemas.openxmlformats.org/officeDocument/2006/relationships/image" Target="../media/image2.png" /><Relationship Id="rId9" Type="http://schemas.openxmlformats.org/officeDocument/2006/relationships/diagramColors" Target="../diagrams/colors1.xml" /></Relationships>
</file>

<file path=ppt/slides/_rels/slide11.xml.rels><?xml version="1.0" encoding="UTF-8" standalone="yes"?>
<Relationships xmlns="http://schemas.openxmlformats.org/package/2006/relationships"><Relationship Id="rId3" Type="http://schemas.microsoft.com/office/2007/relationships/hdphoto" Target="../media/hdphoto1.wdp" /><Relationship Id="rId2" Type="http://schemas.openxmlformats.org/officeDocument/2006/relationships/image" Target="../media/image1.png" /><Relationship Id="rId1" Type="http://schemas.openxmlformats.org/officeDocument/2006/relationships/slideLayout" Target="../slideLayouts/slideLayout1.xml" /><Relationship Id="rId4" Type="http://schemas.openxmlformats.org/officeDocument/2006/relationships/image" Target="../media/image2.png" /></Relationships>
</file>

<file path=ppt/slides/_rels/slide12.xml.rels><?xml version="1.0" encoding="UTF-8" standalone="yes"?>
<Relationships xmlns="http://schemas.openxmlformats.org/package/2006/relationships"><Relationship Id="rId3" Type="http://schemas.microsoft.com/office/2007/relationships/hdphoto" Target="../media/hdphoto1.wdp" /><Relationship Id="rId2" Type="http://schemas.openxmlformats.org/officeDocument/2006/relationships/image" Target="../media/image1.png" /><Relationship Id="rId1" Type="http://schemas.openxmlformats.org/officeDocument/2006/relationships/slideLayout" Target="../slideLayouts/slideLayout1.xml" /><Relationship Id="rId4" Type="http://schemas.openxmlformats.org/officeDocument/2006/relationships/image" Target="../media/image2.png" /></Relationships>
</file>

<file path=ppt/slides/_rels/slide13.xml.rels><?xml version="1.0" encoding="UTF-8" standalone="yes"?>
<Relationships xmlns="http://schemas.openxmlformats.org/package/2006/relationships"><Relationship Id="rId3" Type="http://schemas.microsoft.com/office/2007/relationships/hdphoto" Target="../media/hdphoto1.wdp" /><Relationship Id="rId2" Type="http://schemas.openxmlformats.org/officeDocument/2006/relationships/image" Target="../media/image1.png" /><Relationship Id="rId1" Type="http://schemas.openxmlformats.org/officeDocument/2006/relationships/slideLayout" Target="../slideLayouts/slideLayout2.xml" /><Relationship Id="rId4" Type="http://schemas.openxmlformats.org/officeDocument/2006/relationships/image" Target="../media/image2.png" /></Relationships>
</file>

<file path=ppt/slides/_rels/slide14.xml.rels><?xml version="1.0" encoding="UTF-8" standalone="yes"?>
<Relationships xmlns="http://schemas.openxmlformats.org/package/2006/relationships"><Relationship Id="rId3" Type="http://schemas.microsoft.com/office/2007/relationships/hdphoto" Target="../media/hdphoto1.wdp" /><Relationship Id="rId2" Type="http://schemas.openxmlformats.org/officeDocument/2006/relationships/image" Target="../media/image1.png" /><Relationship Id="rId1" Type="http://schemas.openxmlformats.org/officeDocument/2006/relationships/slideLayout" Target="../slideLayouts/slideLayout2.xml" /><Relationship Id="rId6" Type="http://schemas.openxmlformats.org/officeDocument/2006/relationships/hyperlink" Target="mailto:gorovwiroro@gmail.com" TargetMode="External" /><Relationship Id="rId5" Type="http://schemas.openxmlformats.org/officeDocument/2006/relationships/image" Target="../media/image4.jpeg" /><Relationship Id="rId4" Type="http://schemas.openxmlformats.org/officeDocument/2006/relationships/image" Target="../media/image2.png" /></Relationships>
</file>

<file path=ppt/slides/_rels/slide15.xml.rels><?xml version="1.0" encoding="UTF-8" standalone="yes"?>
<Relationships xmlns="http://schemas.openxmlformats.org/package/2006/relationships"><Relationship Id="rId3" Type="http://schemas.microsoft.com/office/2007/relationships/hdphoto" Target="../media/hdphoto1.wdp" /><Relationship Id="rId7" Type="http://schemas.openxmlformats.org/officeDocument/2006/relationships/hyperlink" Target="mailto:info@gicfamily.org%22" TargetMode="External" /><Relationship Id="rId2" Type="http://schemas.openxmlformats.org/officeDocument/2006/relationships/image" Target="../media/image1.png" /><Relationship Id="rId1" Type="http://schemas.openxmlformats.org/officeDocument/2006/relationships/slideLayout" Target="../slideLayouts/slideLayout2.xml" /><Relationship Id="rId6" Type="http://schemas.openxmlformats.org/officeDocument/2006/relationships/hyperlink" Target="tel:+234%20803%20747%204218" TargetMode="External" /><Relationship Id="rId5" Type="http://schemas.openxmlformats.org/officeDocument/2006/relationships/image" Target="../media/image3.png" /><Relationship Id="rId4" Type="http://schemas.openxmlformats.org/officeDocument/2006/relationships/image" Target="../media/image2.png" /></Relationships>
</file>

<file path=ppt/slides/_rels/slide2.xml.rels><?xml version="1.0" encoding="UTF-8" standalone="yes"?>
<Relationships xmlns="http://schemas.openxmlformats.org/package/2006/relationships"><Relationship Id="rId3" Type="http://schemas.microsoft.com/office/2007/relationships/hdphoto" Target="../media/hdphoto1.wdp" /><Relationship Id="rId2" Type="http://schemas.openxmlformats.org/officeDocument/2006/relationships/image" Target="../media/image1.png" /><Relationship Id="rId1" Type="http://schemas.openxmlformats.org/officeDocument/2006/relationships/slideLayout" Target="../slideLayouts/slideLayout1.xml" /><Relationship Id="rId4" Type="http://schemas.openxmlformats.org/officeDocument/2006/relationships/image" Target="../media/image2.png" /></Relationships>
</file>

<file path=ppt/slides/_rels/slide3.xml.rels><?xml version="1.0" encoding="UTF-8" standalone="yes"?>
<Relationships xmlns="http://schemas.openxmlformats.org/package/2006/relationships"><Relationship Id="rId3" Type="http://schemas.microsoft.com/office/2007/relationships/hdphoto" Target="../media/hdphoto1.wdp" /><Relationship Id="rId2" Type="http://schemas.openxmlformats.org/officeDocument/2006/relationships/image" Target="../media/image1.png" /><Relationship Id="rId1" Type="http://schemas.openxmlformats.org/officeDocument/2006/relationships/slideLayout" Target="../slideLayouts/slideLayout1.xml" /><Relationship Id="rId4" Type="http://schemas.openxmlformats.org/officeDocument/2006/relationships/image" Target="../media/image2.png" /></Relationships>
</file>

<file path=ppt/slides/_rels/slide4.xml.rels><?xml version="1.0" encoding="UTF-8" standalone="yes"?>
<Relationships xmlns="http://schemas.openxmlformats.org/package/2006/relationships"><Relationship Id="rId3" Type="http://schemas.microsoft.com/office/2007/relationships/hdphoto" Target="../media/hdphoto1.wdp" /><Relationship Id="rId2" Type="http://schemas.openxmlformats.org/officeDocument/2006/relationships/image" Target="../media/image1.png" /><Relationship Id="rId1" Type="http://schemas.openxmlformats.org/officeDocument/2006/relationships/slideLayout" Target="../slideLayouts/slideLayout1.xml" /><Relationship Id="rId4" Type="http://schemas.openxmlformats.org/officeDocument/2006/relationships/image" Target="../media/image2.png" /></Relationships>
</file>

<file path=ppt/slides/_rels/slide5.xml.rels><?xml version="1.0" encoding="UTF-8" standalone="yes"?>
<Relationships xmlns="http://schemas.openxmlformats.org/package/2006/relationships"><Relationship Id="rId3" Type="http://schemas.microsoft.com/office/2007/relationships/hdphoto" Target="../media/hdphoto1.wdp" /><Relationship Id="rId2" Type="http://schemas.openxmlformats.org/officeDocument/2006/relationships/image" Target="../media/image1.png" /><Relationship Id="rId1" Type="http://schemas.openxmlformats.org/officeDocument/2006/relationships/slideLayout" Target="../slideLayouts/slideLayout1.xml" /><Relationship Id="rId4" Type="http://schemas.openxmlformats.org/officeDocument/2006/relationships/image" Target="../media/image2.png" /></Relationships>
</file>

<file path=ppt/slides/_rels/slide6.xml.rels><?xml version="1.0" encoding="UTF-8" standalone="yes"?>
<Relationships xmlns="http://schemas.openxmlformats.org/package/2006/relationships"><Relationship Id="rId3" Type="http://schemas.microsoft.com/office/2007/relationships/hdphoto" Target="../media/hdphoto1.wdp" /><Relationship Id="rId2" Type="http://schemas.openxmlformats.org/officeDocument/2006/relationships/image" Target="../media/image1.png" /><Relationship Id="rId1" Type="http://schemas.openxmlformats.org/officeDocument/2006/relationships/slideLayout" Target="../slideLayouts/slideLayout1.xml" /><Relationship Id="rId4" Type="http://schemas.openxmlformats.org/officeDocument/2006/relationships/image" Target="../media/image2.png" /></Relationships>
</file>

<file path=ppt/slides/_rels/slide7.xml.rels><?xml version="1.0" encoding="UTF-8" standalone="yes"?>
<Relationships xmlns="http://schemas.openxmlformats.org/package/2006/relationships"><Relationship Id="rId3" Type="http://schemas.microsoft.com/office/2007/relationships/hdphoto" Target="../media/hdphoto1.wdp" /><Relationship Id="rId2" Type="http://schemas.openxmlformats.org/officeDocument/2006/relationships/image" Target="../media/image1.png" /><Relationship Id="rId1" Type="http://schemas.openxmlformats.org/officeDocument/2006/relationships/slideLayout" Target="../slideLayouts/slideLayout1.xml" /><Relationship Id="rId4" Type="http://schemas.openxmlformats.org/officeDocument/2006/relationships/image" Target="../media/image2.png" /></Relationships>
</file>

<file path=ppt/slides/_rels/slide8.xml.rels><?xml version="1.0" encoding="UTF-8" standalone="yes"?>
<Relationships xmlns="http://schemas.openxmlformats.org/package/2006/relationships"><Relationship Id="rId3" Type="http://schemas.microsoft.com/office/2007/relationships/hdphoto" Target="../media/hdphoto1.wdp" /><Relationship Id="rId2" Type="http://schemas.openxmlformats.org/officeDocument/2006/relationships/image" Target="../media/image1.png" /><Relationship Id="rId1" Type="http://schemas.openxmlformats.org/officeDocument/2006/relationships/slideLayout" Target="../slideLayouts/slideLayout1.xml" /><Relationship Id="rId4" Type="http://schemas.openxmlformats.org/officeDocument/2006/relationships/image" Target="../media/image2.png" /></Relationships>
</file>

<file path=ppt/slides/_rels/slide9.xml.rels><?xml version="1.0" encoding="UTF-8" standalone="yes"?>
<Relationships xmlns="http://schemas.openxmlformats.org/package/2006/relationships"><Relationship Id="rId3" Type="http://schemas.microsoft.com/office/2007/relationships/hdphoto" Target="../media/hdphoto1.wdp" /><Relationship Id="rId2" Type="http://schemas.openxmlformats.org/officeDocument/2006/relationships/image" Target="../media/image1.png" /><Relationship Id="rId1" Type="http://schemas.openxmlformats.org/officeDocument/2006/relationships/slideLayout" Target="../slideLayouts/slideLayout1.xml" /><Relationship Id="rId4" Type="http://schemas.openxmlformats.org/officeDocument/2006/relationships/image" Target="../media/image2.pn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51C503A6-321D-424C-B463-EEE72F4F87C1}"/>
              </a:ext>
            </a:extLst>
          </p:cNvPr>
          <p:cNvPicPr>
            <a:picLocks noChangeAspect="1"/>
          </p:cNvPicPr>
          <p:nvPr/>
        </p:nvPicPr>
        <p:blipFill rotWithShape="1">
          <a:blip r:embed="rId2">
            <a:extLst>
              <a:ext uri="{BEBA8EAE-BF5A-486C-A8C5-ECC9F3942E4B}">
                <a14:imgProps xmlns:a14="http://schemas.microsoft.com/office/drawing/2010/main">
                  <a14:imgLayer r:embed="rId3">
                    <a14:imgEffect>
                      <a14:brightnessContrast bright="11000"/>
                    </a14:imgEffect>
                  </a14:imgLayer>
                </a14:imgProps>
              </a:ext>
              <a:ext uri="{28A0092B-C50C-407E-A947-70E740481C1C}">
                <a14:useLocalDpi xmlns:a14="http://schemas.microsoft.com/office/drawing/2010/main" val="0"/>
              </a:ext>
            </a:extLst>
          </a:blip>
          <a:srcRect/>
          <a:stretch/>
        </p:blipFill>
        <p:spPr>
          <a:xfrm>
            <a:off x="0" y="1621969"/>
            <a:ext cx="2947710" cy="2947710"/>
          </a:xfrm>
          <a:prstGeom prst="rect">
            <a:avLst/>
          </a:prstGeom>
          <a:gradFill>
            <a:gsLst>
              <a:gs pos="81000">
                <a:schemeClr val="accent1">
                  <a:lumMod val="5000"/>
                  <a:lumOff val="95000"/>
                  <a:alpha val="3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a:glow rad="127000">
              <a:schemeClr val="accent1">
                <a:alpha val="0"/>
              </a:schemeClr>
            </a:glow>
            <a:outerShdw blurRad="50800" dist="50800" dir="5400000" algn="ctr" rotWithShape="0">
              <a:srgbClr val="000000">
                <a:alpha val="0"/>
              </a:srgbClr>
            </a:outerShdw>
            <a:reflection stA="0" endPos="65000" dist="50800" dir="5400000" sy="-100000" algn="bl" rotWithShape="0"/>
          </a:effectLst>
        </p:spPr>
      </p:pic>
      <p:sp>
        <p:nvSpPr>
          <p:cNvPr id="6" name="Rectangle 5">
            <a:extLst>
              <a:ext uri="{FF2B5EF4-FFF2-40B4-BE49-F238E27FC236}">
                <a16:creationId xmlns:a16="http://schemas.microsoft.com/office/drawing/2014/main" id="{566F5492-54F6-4CA2-A889-2AE0840ABE35}"/>
              </a:ext>
            </a:extLst>
          </p:cNvPr>
          <p:cNvSpPr/>
          <p:nvPr/>
        </p:nvSpPr>
        <p:spPr>
          <a:xfrm>
            <a:off x="2077376" y="-4763"/>
            <a:ext cx="10114624" cy="1305017"/>
          </a:xfrm>
          <a:prstGeom prst="rect">
            <a:avLst/>
          </a:prstGeom>
          <a:solidFill>
            <a:srgbClr val="62A4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B2E521AC-36BF-4DD9-84FD-6AD83F9252AD}"/>
              </a:ext>
            </a:extLst>
          </p:cNvPr>
          <p:cNvSpPr/>
          <p:nvPr/>
        </p:nvSpPr>
        <p:spPr>
          <a:xfrm>
            <a:off x="8876" y="5550034"/>
            <a:ext cx="1997476" cy="1305017"/>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21F8FDBC-7B8C-4B74-BBF3-DDE68156E95F}"/>
              </a:ext>
            </a:extLst>
          </p:cNvPr>
          <p:cNvSpPr/>
          <p:nvPr/>
        </p:nvSpPr>
        <p:spPr>
          <a:xfrm>
            <a:off x="2077376" y="11247"/>
            <a:ext cx="10114624" cy="1305017"/>
          </a:xfrm>
          <a:prstGeom prst="rect">
            <a:avLst/>
          </a:prstGeom>
          <a:solidFill>
            <a:srgbClr val="62A4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3E29C11-F710-4FFC-AC6B-6F828BFBA317}"/>
              </a:ext>
            </a:extLst>
          </p:cNvPr>
          <p:cNvSpPr/>
          <p:nvPr/>
        </p:nvSpPr>
        <p:spPr>
          <a:xfrm>
            <a:off x="2087731" y="5552335"/>
            <a:ext cx="10114624" cy="1305017"/>
          </a:xfrm>
          <a:prstGeom prst="rect">
            <a:avLst/>
          </a:prstGeom>
          <a:solidFill>
            <a:srgbClr val="62A4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Connector 12">
            <a:extLst>
              <a:ext uri="{FF2B5EF4-FFF2-40B4-BE49-F238E27FC236}">
                <a16:creationId xmlns:a16="http://schemas.microsoft.com/office/drawing/2014/main" id="{9B3F9C49-F8C3-449F-BAD4-123225955E85}"/>
              </a:ext>
            </a:extLst>
          </p:cNvPr>
          <p:cNvCxnSpPr>
            <a:cxnSpLocks/>
          </p:cNvCxnSpPr>
          <p:nvPr/>
        </p:nvCxnSpPr>
        <p:spPr>
          <a:xfrm>
            <a:off x="2077376" y="1330487"/>
            <a:ext cx="10114624" cy="0"/>
          </a:xfrm>
          <a:prstGeom prst="line">
            <a:avLst/>
          </a:prstGeom>
          <a:ln w="28575">
            <a:solidFill>
              <a:schemeClr val="accent4">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34AFF8CF-B078-44EE-A367-B502FE301690}"/>
              </a:ext>
            </a:extLst>
          </p:cNvPr>
          <p:cNvCxnSpPr>
            <a:cxnSpLocks/>
          </p:cNvCxnSpPr>
          <p:nvPr/>
        </p:nvCxnSpPr>
        <p:spPr>
          <a:xfrm>
            <a:off x="0" y="1344951"/>
            <a:ext cx="1997476" cy="0"/>
          </a:xfrm>
          <a:prstGeom prst="line">
            <a:avLst/>
          </a:prstGeom>
          <a:ln w="28575">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19" name="Rectangle 18">
            <a:extLst>
              <a:ext uri="{FF2B5EF4-FFF2-40B4-BE49-F238E27FC236}">
                <a16:creationId xmlns:a16="http://schemas.microsoft.com/office/drawing/2014/main" id="{6A8A45BB-ADC5-479E-B36B-2BC70444C6AE}"/>
              </a:ext>
            </a:extLst>
          </p:cNvPr>
          <p:cNvSpPr/>
          <p:nvPr/>
        </p:nvSpPr>
        <p:spPr>
          <a:xfrm>
            <a:off x="8553" y="8380"/>
            <a:ext cx="1997476" cy="1305017"/>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04A20487-7917-E244-AA95-ED16806BBCA8}"/>
              </a:ext>
            </a:extLst>
          </p:cNvPr>
          <p:cNvSpPr/>
          <p:nvPr/>
        </p:nvSpPr>
        <p:spPr>
          <a:xfrm>
            <a:off x="2947710" y="2313144"/>
            <a:ext cx="7919026" cy="1569660"/>
          </a:xfrm>
          <a:prstGeom prst="rect">
            <a:avLst/>
          </a:prstGeom>
        </p:spPr>
        <p:txBody>
          <a:bodyPr wrap="none">
            <a:spAutoFit/>
          </a:bodyPr>
          <a:lstStyle/>
          <a:p>
            <a:pPr algn="ctr"/>
            <a:r>
              <a:rPr lang="en-US" sz="4800" b="1" dirty="0">
                <a:latin typeface="Times New Roman" panose="02020603050405020304" pitchFamily="18" charset="0"/>
                <a:ea typeface="Calibri" panose="020F0502020204030204" pitchFamily="34" charset="0"/>
                <a:cs typeface="Times New Roman" panose="02020603050405020304" pitchFamily="18" charset="0"/>
              </a:rPr>
              <a:t>The Value Creation Economy</a:t>
            </a:r>
          </a:p>
          <a:p>
            <a:pPr algn="ctr"/>
            <a:r>
              <a:rPr lang="en-US" sz="4800" b="1" dirty="0">
                <a:effectLst/>
                <a:latin typeface="Times New Roman" panose="02020603050405020304" pitchFamily="18" charset="0"/>
                <a:ea typeface="Calibri" panose="020F0502020204030204" pitchFamily="34" charset="0"/>
                <a:cs typeface="Times New Roman" panose="02020603050405020304" pitchFamily="18" charset="0"/>
              </a:rPr>
              <a:t>Module 3</a:t>
            </a:r>
            <a:endParaRPr lang="en-US" sz="4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a:extLst>
              <a:ext uri="{FF2B5EF4-FFF2-40B4-BE49-F238E27FC236}">
                <a16:creationId xmlns:a16="http://schemas.microsoft.com/office/drawing/2014/main" id="{6EEC168B-90F1-4442-8567-1302E4FBC48C}"/>
              </a:ext>
            </a:extLst>
          </p:cNvPr>
          <p:cNvSpPr/>
          <p:nvPr/>
        </p:nvSpPr>
        <p:spPr>
          <a:xfrm>
            <a:off x="4178491" y="5740877"/>
            <a:ext cx="6096000" cy="923330"/>
          </a:xfrm>
          <a:prstGeom prst="rect">
            <a:avLst/>
          </a:prstGeom>
        </p:spPr>
        <p:txBody>
          <a:bodyPr>
            <a:spAutoFit/>
          </a:bodyPr>
          <a:lstStyle/>
          <a:p>
            <a:pPr algn="ctr"/>
            <a:r>
              <a:rPr lang="en-US" b="1" dirty="0">
                <a:solidFill>
                  <a:schemeClr val="bg1"/>
                </a:solidFill>
              </a:rPr>
              <a:t>GATEWAY INTERNATIONAL CHURCH</a:t>
            </a:r>
          </a:p>
          <a:p>
            <a:pPr algn="ctr"/>
            <a:r>
              <a:rPr lang="en-US" b="1" dirty="0">
                <a:solidFill>
                  <a:schemeClr val="bg1"/>
                </a:solidFill>
              </a:rPr>
              <a:t>30/32 </a:t>
            </a:r>
            <a:r>
              <a:rPr lang="en-US" b="1" dirty="0" err="1">
                <a:solidFill>
                  <a:schemeClr val="bg1"/>
                </a:solidFill>
              </a:rPr>
              <a:t>Elioparanwo</a:t>
            </a:r>
            <a:r>
              <a:rPr lang="en-US" b="1" dirty="0">
                <a:solidFill>
                  <a:schemeClr val="bg1"/>
                </a:solidFill>
              </a:rPr>
              <a:t> Road, Off Ada George, Mile 4 Port Harcourt, Rivers State, Nigeria.</a:t>
            </a:r>
          </a:p>
        </p:txBody>
      </p:sp>
      <p:sp>
        <p:nvSpPr>
          <p:cNvPr id="5" name="TextBox 4">
            <a:extLst>
              <a:ext uri="{FF2B5EF4-FFF2-40B4-BE49-F238E27FC236}">
                <a16:creationId xmlns:a16="http://schemas.microsoft.com/office/drawing/2014/main" id="{069A9F28-CCD8-0544-B140-07B21F44B298}"/>
              </a:ext>
            </a:extLst>
          </p:cNvPr>
          <p:cNvSpPr txBox="1"/>
          <p:nvPr/>
        </p:nvSpPr>
        <p:spPr>
          <a:xfrm>
            <a:off x="3539955" y="4126797"/>
            <a:ext cx="6734536" cy="1077218"/>
          </a:xfrm>
          <a:prstGeom prst="rect">
            <a:avLst/>
          </a:prstGeom>
          <a:noFill/>
        </p:spPr>
        <p:txBody>
          <a:bodyPr wrap="none" rtlCol="0">
            <a:spAutoFit/>
          </a:bodyPr>
          <a:lstStyle/>
          <a:p>
            <a:r>
              <a:rPr lang="en-US" sz="3200" b="1" dirty="0"/>
              <a:t>Money March Business Seminar Series</a:t>
            </a:r>
          </a:p>
          <a:p>
            <a:pPr algn="ctr"/>
            <a:r>
              <a:rPr lang="en-US" sz="3200" b="1" dirty="0"/>
              <a:t>Business Development Unit</a:t>
            </a:r>
          </a:p>
        </p:txBody>
      </p:sp>
    </p:spTree>
    <p:extLst>
      <p:ext uri="{BB962C8B-B14F-4D97-AF65-F5344CB8AC3E}">
        <p14:creationId xmlns:p14="http://schemas.microsoft.com/office/powerpoint/2010/main" val="41736183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2DA4518E-08BF-4D1E-9392-020CCBBCD470}"/>
              </a:ext>
            </a:extLst>
          </p:cNvPr>
          <p:cNvPicPr>
            <a:picLocks noChangeAspect="1"/>
          </p:cNvPicPr>
          <p:nvPr/>
        </p:nvPicPr>
        <p:blipFill rotWithShape="1">
          <a:blip r:embed="rId2">
            <a:extLst>
              <a:ext uri="{BEBA8EAE-BF5A-486C-A8C5-ECC9F3942E4B}">
                <a14:imgProps xmlns:a14="http://schemas.microsoft.com/office/drawing/2010/main">
                  <a14:imgLayer r:embed="rId3">
                    <a14:imgEffect>
                      <a14:brightnessContrast bright="11000"/>
                    </a14:imgEffect>
                  </a14:imgLayer>
                </a14:imgProps>
              </a:ext>
              <a:ext uri="{28A0092B-C50C-407E-A947-70E740481C1C}">
                <a14:useLocalDpi xmlns:a14="http://schemas.microsoft.com/office/drawing/2010/main" val="0"/>
              </a:ext>
            </a:extLst>
          </a:blip>
          <a:srcRect/>
          <a:stretch/>
        </p:blipFill>
        <p:spPr>
          <a:xfrm>
            <a:off x="11058275" y="-168111"/>
            <a:ext cx="1019777" cy="1019777"/>
          </a:xfrm>
          <a:prstGeom prst="rect">
            <a:avLst/>
          </a:prstGeom>
          <a:gradFill>
            <a:gsLst>
              <a:gs pos="81000">
                <a:schemeClr val="accent1">
                  <a:lumMod val="5000"/>
                  <a:lumOff val="95000"/>
                  <a:alpha val="3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a:glow rad="127000">
              <a:schemeClr val="accent1">
                <a:alpha val="0"/>
              </a:schemeClr>
            </a:glow>
            <a:outerShdw blurRad="50800" dist="50800" dir="5400000" algn="ctr" rotWithShape="0">
              <a:srgbClr val="000000">
                <a:alpha val="0"/>
              </a:srgbClr>
            </a:outerShdw>
            <a:reflection stA="0" endPos="65000" dist="50800" dir="5400000" sy="-100000" algn="bl" rotWithShape="0"/>
          </a:effectLst>
        </p:spPr>
      </p:pic>
      <p:cxnSp>
        <p:nvCxnSpPr>
          <p:cNvPr id="10" name="Straight Connector 9">
            <a:extLst>
              <a:ext uri="{FF2B5EF4-FFF2-40B4-BE49-F238E27FC236}">
                <a16:creationId xmlns:a16="http://schemas.microsoft.com/office/drawing/2014/main" id="{8707D5AA-53EB-4FF2-8324-759B76E1EF86}"/>
              </a:ext>
            </a:extLst>
          </p:cNvPr>
          <p:cNvCxnSpPr>
            <a:cxnSpLocks/>
          </p:cNvCxnSpPr>
          <p:nvPr/>
        </p:nvCxnSpPr>
        <p:spPr>
          <a:xfrm>
            <a:off x="0" y="6471820"/>
            <a:ext cx="12192000" cy="0"/>
          </a:xfrm>
          <a:prstGeom prst="line">
            <a:avLst/>
          </a:prstGeom>
          <a:ln w="28575">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144B0EA6-15A7-47DA-9C01-E6361AA5EF41}"/>
              </a:ext>
            </a:extLst>
          </p:cNvPr>
          <p:cNvCxnSpPr>
            <a:cxnSpLocks/>
          </p:cNvCxnSpPr>
          <p:nvPr/>
        </p:nvCxnSpPr>
        <p:spPr>
          <a:xfrm>
            <a:off x="12067" y="6516221"/>
            <a:ext cx="12192000" cy="0"/>
          </a:xfrm>
          <a:prstGeom prst="line">
            <a:avLst/>
          </a:prstGeom>
          <a:ln w="28575">
            <a:solidFill>
              <a:schemeClr val="accent4">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9C6ABAF0-4FBD-4F17-AE83-F61F25EEAB55}"/>
              </a:ext>
            </a:extLst>
          </p:cNvPr>
          <p:cNvCxnSpPr>
            <a:cxnSpLocks/>
          </p:cNvCxnSpPr>
          <p:nvPr/>
        </p:nvCxnSpPr>
        <p:spPr>
          <a:xfrm>
            <a:off x="109329" y="580000"/>
            <a:ext cx="10872349" cy="0"/>
          </a:xfrm>
          <a:prstGeom prst="line">
            <a:avLst/>
          </a:prstGeom>
          <a:ln w="28575">
            <a:solidFill>
              <a:schemeClr val="accent4">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A70A6830-F89A-4231-9862-AE9829F5A7F1}"/>
              </a:ext>
            </a:extLst>
          </p:cNvPr>
          <p:cNvCxnSpPr>
            <a:cxnSpLocks/>
          </p:cNvCxnSpPr>
          <p:nvPr/>
        </p:nvCxnSpPr>
        <p:spPr>
          <a:xfrm>
            <a:off x="109329" y="580000"/>
            <a:ext cx="10872349" cy="0"/>
          </a:xfrm>
          <a:prstGeom prst="line">
            <a:avLst/>
          </a:prstGeom>
          <a:ln w="28575">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pic>
        <p:nvPicPr>
          <p:cNvPr id="17" name="Picture 16">
            <a:extLst>
              <a:ext uri="{FF2B5EF4-FFF2-40B4-BE49-F238E27FC236}">
                <a16:creationId xmlns:a16="http://schemas.microsoft.com/office/drawing/2014/main" id="{88E33C2F-0984-4A5C-A7E4-A194916A6AD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0945" y="6551733"/>
            <a:ext cx="324401" cy="306267"/>
          </a:xfrm>
          <a:prstGeom prst="rect">
            <a:avLst/>
          </a:prstGeom>
        </p:spPr>
      </p:pic>
      <p:sp>
        <p:nvSpPr>
          <p:cNvPr id="14" name="Rectangle 13">
            <a:extLst>
              <a:ext uri="{FF2B5EF4-FFF2-40B4-BE49-F238E27FC236}">
                <a16:creationId xmlns:a16="http://schemas.microsoft.com/office/drawing/2014/main" id="{CE24AD02-363F-425D-A4A6-534253DE940D}"/>
              </a:ext>
            </a:extLst>
          </p:cNvPr>
          <p:cNvSpPr/>
          <p:nvPr/>
        </p:nvSpPr>
        <p:spPr>
          <a:xfrm>
            <a:off x="1084643" y="814217"/>
            <a:ext cx="9633357" cy="5039552"/>
          </a:xfrm>
          <a:prstGeom prst="rect">
            <a:avLst/>
          </a:prstGeom>
          <a:blipFill dpi="0" rotWithShape="1">
            <a:blip r:embed="rId5">
              <a:alphaModFix amt="9000"/>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cxnSp>
        <p:nvCxnSpPr>
          <p:cNvPr id="16" name="Straight Connector 15">
            <a:extLst>
              <a:ext uri="{FF2B5EF4-FFF2-40B4-BE49-F238E27FC236}">
                <a16:creationId xmlns:a16="http://schemas.microsoft.com/office/drawing/2014/main" id="{64C13D5A-A756-4407-A7D8-030851411A74}"/>
              </a:ext>
            </a:extLst>
          </p:cNvPr>
          <p:cNvCxnSpPr>
            <a:cxnSpLocks/>
          </p:cNvCxnSpPr>
          <p:nvPr/>
        </p:nvCxnSpPr>
        <p:spPr>
          <a:xfrm>
            <a:off x="109329" y="501580"/>
            <a:ext cx="10872349" cy="0"/>
          </a:xfrm>
          <a:prstGeom prst="line">
            <a:avLst/>
          </a:prstGeom>
          <a:ln w="28575">
            <a:solidFill>
              <a:schemeClr val="accent4">
                <a:lumMod val="40000"/>
                <a:lumOff val="60000"/>
              </a:schemeClr>
            </a:solidFill>
          </a:ln>
        </p:spPr>
        <p:style>
          <a:lnRef idx="1">
            <a:schemeClr val="accent1"/>
          </a:lnRef>
          <a:fillRef idx="0">
            <a:schemeClr val="accent1"/>
          </a:fillRef>
          <a:effectRef idx="0">
            <a:schemeClr val="accent1"/>
          </a:effectRef>
          <a:fontRef idx="minor">
            <a:schemeClr val="tx1"/>
          </a:fontRef>
        </p:style>
      </p:cxnSp>
      <p:graphicFrame>
        <p:nvGraphicFramePr>
          <p:cNvPr id="2" name="Diagram 1">
            <a:extLst>
              <a:ext uri="{FF2B5EF4-FFF2-40B4-BE49-F238E27FC236}">
                <a16:creationId xmlns:a16="http://schemas.microsoft.com/office/drawing/2014/main" id="{E1BA9543-FB3F-CA49-935A-789313B8023C}"/>
              </a:ext>
            </a:extLst>
          </p:cNvPr>
          <p:cNvGraphicFramePr/>
          <p:nvPr/>
        </p:nvGraphicFramePr>
        <p:xfrm>
          <a:off x="2032000" y="1520041"/>
          <a:ext cx="8128000" cy="4618291"/>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
        <p:nvSpPr>
          <p:cNvPr id="3" name="Rectangle 2">
            <a:extLst>
              <a:ext uri="{FF2B5EF4-FFF2-40B4-BE49-F238E27FC236}">
                <a16:creationId xmlns:a16="http://schemas.microsoft.com/office/drawing/2014/main" id="{39663CC0-8703-1F41-AD1E-CEE56BEF1B26}"/>
              </a:ext>
            </a:extLst>
          </p:cNvPr>
          <p:cNvSpPr/>
          <p:nvPr/>
        </p:nvSpPr>
        <p:spPr>
          <a:xfrm>
            <a:off x="744368" y="742439"/>
            <a:ext cx="10237310" cy="584775"/>
          </a:xfrm>
          <a:prstGeom prst="rect">
            <a:avLst/>
          </a:prstGeom>
          <a:solidFill>
            <a:schemeClr val="accent6">
              <a:lumMod val="60000"/>
              <a:lumOff val="40000"/>
            </a:schemeClr>
          </a:solidFill>
        </p:spPr>
        <p:txBody>
          <a:bodyPr wrap="square">
            <a:spAutoFit/>
          </a:bodyPr>
          <a:lstStyle/>
          <a:p>
            <a:r>
              <a:rPr lang="en-US" sz="3200" b="1" dirty="0"/>
              <a:t>5 Stages of Consumer Adoption Process</a:t>
            </a:r>
          </a:p>
        </p:txBody>
      </p:sp>
    </p:spTree>
    <p:extLst>
      <p:ext uri="{BB962C8B-B14F-4D97-AF65-F5344CB8AC3E}">
        <p14:creationId xmlns:p14="http://schemas.microsoft.com/office/powerpoint/2010/main" val="34318255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2DA4518E-08BF-4D1E-9392-020CCBBCD470}"/>
              </a:ext>
            </a:extLst>
          </p:cNvPr>
          <p:cNvPicPr>
            <a:picLocks noChangeAspect="1"/>
          </p:cNvPicPr>
          <p:nvPr/>
        </p:nvPicPr>
        <p:blipFill rotWithShape="1">
          <a:blip r:embed="rId2">
            <a:extLst>
              <a:ext uri="{BEBA8EAE-BF5A-486C-A8C5-ECC9F3942E4B}">
                <a14:imgProps xmlns:a14="http://schemas.microsoft.com/office/drawing/2010/main">
                  <a14:imgLayer r:embed="rId3">
                    <a14:imgEffect>
                      <a14:brightnessContrast bright="11000"/>
                    </a14:imgEffect>
                  </a14:imgLayer>
                </a14:imgProps>
              </a:ext>
              <a:ext uri="{28A0092B-C50C-407E-A947-70E740481C1C}">
                <a14:useLocalDpi xmlns:a14="http://schemas.microsoft.com/office/drawing/2010/main" val="0"/>
              </a:ext>
            </a:extLst>
          </a:blip>
          <a:srcRect/>
          <a:stretch/>
        </p:blipFill>
        <p:spPr>
          <a:xfrm>
            <a:off x="11071610" y="62144"/>
            <a:ext cx="1019777" cy="1019777"/>
          </a:xfrm>
          <a:prstGeom prst="rect">
            <a:avLst/>
          </a:prstGeom>
          <a:gradFill>
            <a:gsLst>
              <a:gs pos="81000">
                <a:schemeClr val="accent1">
                  <a:lumMod val="5000"/>
                  <a:lumOff val="95000"/>
                  <a:alpha val="3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a:glow rad="127000">
              <a:schemeClr val="accent1">
                <a:alpha val="0"/>
              </a:schemeClr>
            </a:glow>
            <a:outerShdw blurRad="50800" dist="50800" dir="5400000" algn="ctr" rotWithShape="0">
              <a:srgbClr val="000000">
                <a:alpha val="0"/>
              </a:srgbClr>
            </a:outerShdw>
            <a:reflection stA="0" endPos="65000" dist="50800" dir="5400000" sy="-100000" algn="bl" rotWithShape="0"/>
          </a:effectLst>
        </p:spPr>
      </p:pic>
      <p:cxnSp>
        <p:nvCxnSpPr>
          <p:cNvPr id="10" name="Straight Connector 9">
            <a:extLst>
              <a:ext uri="{FF2B5EF4-FFF2-40B4-BE49-F238E27FC236}">
                <a16:creationId xmlns:a16="http://schemas.microsoft.com/office/drawing/2014/main" id="{8707D5AA-53EB-4FF2-8324-759B76E1EF86}"/>
              </a:ext>
            </a:extLst>
          </p:cNvPr>
          <p:cNvCxnSpPr>
            <a:cxnSpLocks/>
          </p:cNvCxnSpPr>
          <p:nvPr/>
        </p:nvCxnSpPr>
        <p:spPr>
          <a:xfrm>
            <a:off x="0" y="6471820"/>
            <a:ext cx="12192000" cy="0"/>
          </a:xfrm>
          <a:prstGeom prst="line">
            <a:avLst/>
          </a:prstGeom>
          <a:ln w="28575">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144B0EA6-15A7-47DA-9C01-E6361AA5EF41}"/>
              </a:ext>
            </a:extLst>
          </p:cNvPr>
          <p:cNvCxnSpPr>
            <a:cxnSpLocks/>
          </p:cNvCxnSpPr>
          <p:nvPr/>
        </p:nvCxnSpPr>
        <p:spPr>
          <a:xfrm>
            <a:off x="12067" y="6516221"/>
            <a:ext cx="12192000" cy="0"/>
          </a:xfrm>
          <a:prstGeom prst="line">
            <a:avLst/>
          </a:prstGeom>
          <a:ln w="28575">
            <a:solidFill>
              <a:schemeClr val="accent4">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9C6ABAF0-4FBD-4F17-AE83-F61F25EEAB55}"/>
              </a:ext>
            </a:extLst>
          </p:cNvPr>
          <p:cNvCxnSpPr>
            <a:cxnSpLocks/>
          </p:cNvCxnSpPr>
          <p:nvPr/>
        </p:nvCxnSpPr>
        <p:spPr>
          <a:xfrm>
            <a:off x="109329" y="580000"/>
            <a:ext cx="10872349" cy="0"/>
          </a:xfrm>
          <a:prstGeom prst="line">
            <a:avLst/>
          </a:prstGeom>
          <a:ln w="28575">
            <a:solidFill>
              <a:schemeClr val="accent4">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A70A6830-F89A-4231-9862-AE9829F5A7F1}"/>
              </a:ext>
            </a:extLst>
          </p:cNvPr>
          <p:cNvCxnSpPr>
            <a:cxnSpLocks/>
          </p:cNvCxnSpPr>
          <p:nvPr/>
        </p:nvCxnSpPr>
        <p:spPr>
          <a:xfrm>
            <a:off x="109329" y="580000"/>
            <a:ext cx="10872349" cy="0"/>
          </a:xfrm>
          <a:prstGeom prst="line">
            <a:avLst/>
          </a:prstGeom>
          <a:ln w="28575">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pic>
        <p:nvPicPr>
          <p:cNvPr id="17" name="Picture 16">
            <a:extLst>
              <a:ext uri="{FF2B5EF4-FFF2-40B4-BE49-F238E27FC236}">
                <a16:creationId xmlns:a16="http://schemas.microsoft.com/office/drawing/2014/main" id="{88E33C2F-0984-4A5C-A7E4-A194916A6AD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0945" y="6551733"/>
            <a:ext cx="324401" cy="306267"/>
          </a:xfrm>
          <a:prstGeom prst="rect">
            <a:avLst/>
          </a:prstGeom>
        </p:spPr>
      </p:pic>
      <p:cxnSp>
        <p:nvCxnSpPr>
          <p:cNvPr id="16" name="Straight Connector 15">
            <a:extLst>
              <a:ext uri="{FF2B5EF4-FFF2-40B4-BE49-F238E27FC236}">
                <a16:creationId xmlns:a16="http://schemas.microsoft.com/office/drawing/2014/main" id="{64C13D5A-A756-4407-A7D8-030851411A74}"/>
              </a:ext>
            </a:extLst>
          </p:cNvPr>
          <p:cNvCxnSpPr>
            <a:cxnSpLocks/>
          </p:cNvCxnSpPr>
          <p:nvPr/>
        </p:nvCxnSpPr>
        <p:spPr>
          <a:xfrm>
            <a:off x="109329" y="501580"/>
            <a:ext cx="10872349" cy="0"/>
          </a:xfrm>
          <a:prstGeom prst="line">
            <a:avLst/>
          </a:prstGeom>
          <a:ln w="28575">
            <a:solidFill>
              <a:schemeClr val="accent4">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2" name="Rectangle 1">
            <a:extLst>
              <a:ext uri="{FF2B5EF4-FFF2-40B4-BE49-F238E27FC236}">
                <a16:creationId xmlns:a16="http://schemas.microsoft.com/office/drawing/2014/main" id="{5D3B1BC7-FD54-8C45-94D7-207D1A1A9B9D}"/>
              </a:ext>
            </a:extLst>
          </p:cNvPr>
          <p:cNvSpPr/>
          <p:nvPr/>
        </p:nvSpPr>
        <p:spPr>
          <a:xfrm>
            <a:off x="489336" y="712589"/>
            <a:ext cx="10481652" cy="584775"/>
          </a:xfrm>
          <a:prstGeom prst="rect">
            <a:avLst/>
          </a:prstGeom>
          <a:solidFill>
            <a:schemeClr val="accent6">
              <a:lumMod val="60000"/>
              <a:lumOff val="40000"/>
            </a:schemeClr>
          </a:solidFill>
        </p:spPr>
        <p:txBody>
          <a:bodyPr wrap="none">
            <a:spAutoFit/>
          </a:bodyPr>
          <a:lstStyle/>
          <a:p>
            <a:r>
              <a:rPr lang="en-US" sz="3200" b="1" dirty="0"/>
              <a:t>How Do You Make Your Money Channels to Keep Producing?</a:t>
            </a:r>
          </a:p>
        </p:txBody>
      </p:sp>
      <p:sp>
        <p:nvSpPr>
          <p:cNvPr id="3" name="Rectangle 2">
            <a:extLst>
              <a:ext uri="{FF2B5EF4-FFF2-40B4-BE49-F238E27FC236}">
                <a16:creationId xmlns:a16="http://schemas.microsoft.com/office/drawing/2014/main" id="{5E8AFCC0-CD75-994D-A25D-DE211061CFEC}"/>
              </a:ext>
            </a:extLst>
          </p:cNvPr>
          <p:cNvSpPr/>
          <p:nvPr/>
        </p:nvSpPr>
        <p:spPr>
          <a:xfrm>
            <a:off x="572463" y="1498314"/>
            <a:ext cx="10590342" cy="4832092"/>
          </a:xfrm>
          <a:prstGeom prst="rect">
            <a:avLst/>
          </a:prstGeom>
        </p:spPr>
        <p:txBody>
          <a:bodyPr wrap="square">
            <a:spAutoFit/>
          </a:bodyPr>
          <a:lstStyle/>
          <a:p>
            <a:pPr marL="285750" indent="-285750">
              <a:buFont typeface="Wingdings" pitchFamily="2" charset="2"/>
              <a:buChar char="q"/>
            </a:pPr>
            <a:r>
              <a:rPr lang="en-US" sz="2800" dirty="0"/>
              <a:t>Make your customers your number one focus and keep them happy.</a:t>
            </a:r>
          </a:p>
          <a:p>
            <a:pPr marL="285750" indent="-285750">
              <a:buFont typeface="Wingdings" pitchFamily="2" charset="2"/>
              <a:buChar char="q"/>
            </a:pPr>
            <a:r>
              <a:rPr lang="en-US" sz="2800" dirty="0"/>
              <a:t>Customers don’t leave alone. They go away with their money and sometimes their friends, so keep them engaged.</a:t>
            </a:r>
          </a:p>
          <a:p>
            <a:pPr marL="285750" indent="-285750">
              <a:buFont typeface="Wingdings" pitchFamily="2" charset="2"/>
              <a:buChar char="q"/>
            </a:pPr>
            <a:r>
              <a:rPr lang="en-US" sz="2800" dirty="0"/>
              <a:t>Build friendship, bond of connection and personalized services that makes them think of you first before any other person.</a:t>
            </a:r>
          </a:p>
          <a:p>
            <a:pPr marL="285750" indent="-285750">
              <a:buFont typeface="Wingdings" pitchFamily="2" charset="2"/>
              <a:buChar char="q"/>
            </a:pPr>
            <a:r>
              <a:rPr lang="en-US" sz="2800" dirty="0"/>
              <a:t>Set customer expectations and do all you can to meet them.</a:t>
            </a:r>
          </a:p>
          <a:p>
            <a:pPr marL="285750" indent="-285750">
              <a:buFont typeface="Wingdings" pitchFamily="2" charset="2"/>
              <a:buChar char="q"/>
            </a:pPr>
            <a:r>
              <a:rPr lang="en-US" sz="2800" dirty="0"/>
              <a:t>Be genuine in your relationship where there are service failures. Take full responsibility and atone for the failures.</a:t>
            </a:r>
          </a:p>
          <a:p>
            <a:pPr marL="285750" indent="-285750">
              <a:buFont typeface="Wingdings" pitchFamily="2" charset="2"/>
              <a:buChar char="q"/>
            </a:pPr>
            <a:r>
              <a:rPr lang="en-US" sz="2800" dirty="0"/>
              <a:t>Give your customers unexpected small rewards and acts of kindness.</a:t>
            </a:r>
          </a:p>
          <a:p>
            <a:pPr marL="285750" indent="-285750">
              <a:buFont typeface="Wingdings" pitchFamily="2" charset="2"/>
              <a:buChar char="q"/>
            </a:pPr>
            <a:r>
              <a:rPr lang="en-US" sz="2800" dirty="0"/>
              <a:t>Solve their problems and don’t add to their sufferings.</a:t>
            </a:r>
          </a:p>
          <a:p>
            <a:pPr marL="285750" indent="-285750">
              <a:buFont typeface="Wingdings" pitchFamily="2" charset="2"/>
              <a:buChar char="q"/>
            </a:pPr>
            <a:r>
              <a:rPr lang="en-US" sz="2800" dirty="0"/>
              <a:t>Don’t leave them alone to be devoured by other competitors.</a:t>
            </a:r>
          </a:p>
        </p:txBody>
      </p:sp>
    </p:spTree>
    <p:extLst>
      <p:ext uri="{BB962C8B-B14F-4D97-AF65-F5344CB8AC3E}">
        <p14:creationId xmlns:p14="http://schemas.microsoft.com/office/powerpoint/2010/main" val="15486307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2DA4518E-08BF-4D1E-9392-020CCBBCD470}"/>
              </a:ext>
            </a:extLst>
          </p:cNvPr>
          <p:cNvPicPr>
            <a:picLocks noChangeAspect="1"/>
          </p:cNvPicPr>
          <p:nvPr/>
        </p:nvPicPr>
        <p:blipFill rotWithShape="1">
          <a:blip r:embed="rId2">
            <a:extLst>
              <a:ext uri="{BEBA8EAE-BF5A-486C-A8C5-ECC9F3942E4B}">
                <a14:imgProps xmlns:a14="http://schemas.microsoft.com/office/drawing/2010/main">
                  <a14:imgLayer r:embed="rId3">
                    <a14:imgEffect>
                      <a14:brightnessContrast bright="11000"/>
                    </a14:imgEffect>
                  </a14:imgLayer>
                </a14:imgProps>
              </a:ext>
              <a:ext uri="{28A0092B-C50C-407E-A947-70E740481C1C}">
                <a14:useLocalDpi xmlns:a14="http://schemas.microsoft.com/office/drawing/2010/main" val="0"/>
              </a:ext>
            </a:extLst>
          </a:blip>
          <a:srcRect/>
          <a:stretch/>
        </p:blipFill>
        <p:spPr>
          <a:xfrm>
            <a:off x="11071610" y="62144"/>
            <a:ext cx="1019777" cy="1019777"/>
          </a:xfrm>
          <a:prstGeom prst="rect">
            <a:avLst/>
          </a:prstGeom>
          <a:gradFill>
            <a:gsLst>
              <a:gs pos="81000">
                <a:schemeClr val="accent1">
                  <a:lumMod val="5000"/>
                  <a:lumOff val="95000"/>
                  <a:alpha val="3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a:glow rad="127000">
              <a:schemeClr val="accent1">
                <a:alpha val="0"/>
              </a:schemeClr>
            </a:glow>
            <a:outerShdw blurRad="50800" dist="50800" dir="5400000" algn="ctr" rotWithShape="0">
              <a:srgbClr val="000000">
                <a:alpha val="0"/>
              </a:srgbClr>
            </a:outerShdw>
            <a:reflection stA="0" endPos="65000" dist="50800" dir="5400000" sy="-100000" algn="bl" rotWithShape="0"/>
          </a:effectLst>
        </p:spPr>
      </p:pic>
      <p:cxnSp>
        <p:nvCxnSpPr>
          <p:cNvPr id="10" name="Straight Connector 9">
            <a:extLst>
              <a:ext uri="{FF2B5EF4-FFF2-40B4-BE49-F238E27FC236}">
                <a16:creationId xmlns:a16="http://schemas.microsoft.com/office/drawing/2014/main" id="{8707D5AA-53EB-4FF2-8324-759B76E1EF86}"/>
              </a:ext>
            </a:extLst>
          </p:cNvPr>
          <p:cNvCxnSpPr>
            <a:cxnSpLocks/>
          </p:cNvCxnSpPr>
          <p:nvPr/>
        </p:nvCxnSpPr>
        <p:spPr>
          <a:xfrm>
            <a:off x="0" y="6471820"/>
            <a:ext cx="12192000" cy="0"/>
          </a:xfrm>
          <a:prstGeom prst="line">
            <a:avLst/>
          </a:prstGeom>
          <a:ln w="28575">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144B0EA6-15A7-47DA-9C01-E6361AA5EF41}"/>
              </a:ext>
            </a:extLst>
          </p:cNvPr>
          <p:cNvCxnSpPr>
            <a:cxnSpLocks/>
          </p:cNvCxnSpPr>
          <p:nvPr/>
        </p:nvCxnSpPr>
        <p:spPr>
          <a:xfrm>
            <a:off x="12067" y="6516221"/>
            <a:ext cx="12192000" cy="0"/>
          </a:xfrm>
          <a:prstGeom prst="line">
            <a:avLst/>
          </a:prstGeom>
          <a:ln w="28575">
            <a:solidFill>
              <a:schemeClr val="accent4">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9C6ABAF0-4FBD-4F17-AE83-F61F25EEAB55}"/>
              </a:ext>
            </a:extLst>
          </p:cNvPr>
          <p:cNvCxnSpPr>
            <a:cxnSpLocks/>
          </p:cNvCxnSpPr>
          <p:nvPr/>
        </p:nvCxnSpPr>
        <p:spPr>
          <a:xfrm>
            <a:off x="109329" y="580000"/>
            <a:ext cx="10872349" cy="0"/>
          </a:xfrm>
          <a:prstGeom prst="line">
            <a:avLst/>
          </a:prstGeom>
          <a:ln w="28575">
            <a:solidFill>
              <a:schemeClr val="accent4">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A70A6830-F89A-4231-9862-AE9829F5A7F1}"/>
              </a:ext>
            </a:extLst>
          </p:cNvPr>
          <p:cNvCxnSpPr>
            <a:cxnSpLocks/>
          </p:cNvCxnSpPr>
          <p:nvPr/>
        </p:nvCxnSpPr>
        <p:spPr>
          <a:xfrm>
            <a:off x="109329" y="580000"/>
            <a:ext cx="10872349" cy="0"/>
          </a:xfrm>
          <a:prstGeom prst="line">
            <a:avLst/>
          </a:prstGeom>
          <a:ln w="28575">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pic>
        <p:nvPicPr>
          <p:cNvPr id="17" name="Picture 16">
            <a:extLst>
              <a:ext uri="{FF2B5EF4-FFF2-40B4-BE49-F238E27FC236}">
                <a16:creationId xmlns:a16="http://schemas.microsoft.com/office/drawing/2014/main" id="{88E33C2F-0984-4A5C-A7E4-A194916A6AD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0945" y="6551733"/>
            <a:ext cx="324401" cy="306267"/>
          </a:xfrm>
          <a:prstGeom prst="rect">
            <a:avLst/>
          </a:prstGeom>
        </p:spPr>
      </p:pic>
      <p:cxnSp>
        <p:nvCxnSpPr>
          <p:cNvPr id="16" name="Straight Connector 15">
            <a:extLst>
              <a:ext uri="{FF2B5EF4-FFF2-40B4-BE49-F238E27FC236}">
                <a16:creationId xmlns:a16="http://schemas.microsoft.com/office/drawing/2014/main" id="{64C13D5A-A756-4407-A7D8-030851411A74}"/>
              </a:ext>
            </a:extLst>
          </p:cNvPr>
          <p:cNvCxnSpPr>
            <a:cxnSpLocks/>
          </p:cNvCxnSpPr>
          <p:nvPr/>
        </p:nvCxnSpPr>
        <p:spPr>
          <a:xfrm>
            <a:off x="109329" y="501580"/>
            <a:ext cx="10872349" cy="0"/>
          </a:xfrm>
          <a:prstGeom prst="line">
            <a:avLst/>
          </a:prstGeom>
          <a:ln w="28575">
            <a:solidFill>
              <a:schemeClr val="accent4">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2" name="Rectangle 1">
            <a:extLst>
              <a:ext uri="{FF2B5EF4-FFF2-40B4-BE49-F238E27FC236}">
                <a16:creationId xmlns:a16="http://schemas.microsoft.com/office/drawing/2014/main" id="{663FD57F-2C30-2640-90AE-2173990BA41F}"/>
              </a:ext>
            </a:extLst>
          </p:cNvPr>
          <p:cNvSpPr/>
          <p:nvPr/>
        </p:nvSpPr>
        <p:spPr>
          <a:xfrm>
            <a:off x="783916" y="727978"/>
            <a:ext cx="10197761" cy="707886"/>
          </a:xfrm>
          <a:prstGeom prst="rect">
            <a:avLst/>
          </a:prstGeom>
          <a:solidFill>
            <a:schemeClr val="accent6">
              <a:lumMod val="60000"/>
              <a:lumOff val="40000"/>
            </a:schemeClr>
          </a:solidFill>
        </p:spPr>
        <p:txBody>
          <a:bodyPr wrap="square">
            <a:spAutoFit/>
          </a:bodyPr>
          <a:lstStyle/>
          <a:p>
            <a:r>
              <a:rPr lang="en-US" sz="4000" b="1" dirty="0"/>
              <a:t>Conclusion</a:t>
            </a:r>
          </a:p>
        </p:txBody>
      </p:sp>
      <p:sp>
        <p:nvSpPr>
          <p:cNvPr id="3" name="Rectangle 2">
            <a:extLst>
              <a:ext uri="{FF2B5EF4-FFF2-40B4-BE49-F238E27FC236}">
                <a16:creationId xmlns:a16="http://schemas.microsoft.com/office/drawing/2014/main" id="{7BDD97D4-8580-0E45-BD9B-F41672FB2B78}"/>
              </a:ext>
            </a:extLst>
          </p:cNvPr>
          <p:cNvSpPr/>
          <p:nvPr/>
        </p:nvSpPr>
        <p:spPr>
          <a:xfrm>
            <a:off x="783917" y="1647439"/>
            <a:ext cx="9500114" cy="4708981"/>
          </a:xfrm>
          <a:prstGeom prst="rect">
            <a:avLst/>
          </a:prstGeom>
        </p:spPr>
        <p:txBody>
          <a:bodyPr wrap="square">
            <a:spAutoFit/>
          </a:bodyPr>
          <a:lstStyle/>
          <a:p>
            <a:pPr algn="ctr"/>
            <a:r>
              <a:rPr lang="en-US" sz="6000" dirty="0"/>
              <a:t>Value is what makes the difference. </a:t>
            </a:r>
          </a:p>
          <a:p>
            <a:pPr algn="ctr"/>
            <a:r>
              <a:rPr lang="en-US" sz="6000" dirty="0"/>
              <a:t>The more value you create the more money you will make.</a:t>
            </a:r>
          </a:p>
        </p:txBody>
      </p:sp>
    </p:spTree>
    <p:extLst>
      <p:ext uri="{BB962C8B-B14F-4D97-AF65-F5344CB8AC3E}">
        <p14:creationId xmlns:p14="http://schemas.microsoft.com/office/powerpoint/2010/main" val="6234026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2DA4518E-08BF-4D1E-9392-020CCBBCD470}"/>
              </a:ext>
            </a:extLst>
          </p:cNvPr>
          <p:cNvPicPr>
            <a:picLocks noChangeAspect="1"/>
          </p:cNvPicPr>
          <p:nvPr/>
        </p:nvPicPr>
        <p:blipFill rotWithShape="1">
          <a:blip r:embed="rId2">
            <a:extLst>
              <a:ext uri="{BEBA8EAE-BF5A-486C-A8C5-ECC9F3942E4B}">
                <a14:imgProps xmlns:a14="http://schemas.microsoft.com/office/drawing/2010/main">
                  <a14:imgLayer r:embed="rId3">
                    <a14:imgEffect>
                      <a14:brightnessContrast bright="11000"/>
                    </a14:imgEffect>
                  </a14:imgLayer>
                </a14:imgProps>
              </a:ext>
              <a:ext uri="{28A0092B-C50C-407E-A947-70E740481C1C}">
                <a14:useLocalDpi xmlns:a14="http://schemas.microsoft.com/office/drawing/2010/main" val="0"/>
              </a:ext>
            </a:extLst>
          </a:blip>
          <a:srcRect/>
          <a:stretch/>
        </p:blipFill>
        <p:spPr>
          <a:xfrm>
            <a:off x="11071610" y="62144"/>
            <a:ext cx="1019777" cy="1019777"/>
          </a:xfrm>
          <a:prstGeom prst="rect">
            <a:avLst/>
          </a:prstGeom>
          <a:gradFill>
            <a:gsLst>
              <a:gs pos="81000">
                <a:schemeClr val="accent1">
                  <a:lumMod val="5000"/>
                  <a:lumOff val="95000"/>
                  <a:alpha val="3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a:glow rad="127000">
              <a:schemeClr val="accent1">
                <a:alpha val="0"/>
              </a:schemeClr>
            </a:glow>
            <a:outerShdw blurRad="50800" dist="50800" dir="5400000" algn="ctr" rotWithShape="0">
              <a:srgbClr val="000000">
                <a:alpha val="0"/>
              </a:srgbClr>
            </a:outerShdw>
            <a:reflection stA="0" endPos="65000" dist="50800" dir="5400000" sy="-100000" algn="bl" rotWithShape="0"/>
          </a:effectLst>
        </p:spPr>
      </p:pic>
      <p:cxnSp>
        <p:nvCxnSpPr>
          <p:cNvPr id="10" name="Straight Connector 9">
            <a:extLst>
              <a:ext uri="{FF2B5EF4-FFF2-40B4-BE49-F238E27FC236}">
                <a16:creationId xmlns:a16="http://schemas.microsoft.com/office/drawing/2014/main" id="{8707D5AA-53EB-4FF2-8324-759B76E1EF86}"/>
              </a:ext>
            </a:extLst>
          </p:cNvPr>
          <p:cNvCxnSpPr>
            <a:cxnSpLocks/>
          </p:cNvCxnSpPr>
          <p:nvPr/>
        </p:nvCxnSpPr>
        <p:spPr>
          <a:xfrm>
            <a:off x="0" y="6471820"/>
            <a:ext cx="12192000" cy="0"/>
          </a:xfrm>
          <a:prstGeom prst="line">
            <a:avLst/>
          </a:prstGeom>
          <a:ln w="28575">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144B0EA6-15A7-47DA-9C01-E6361AA5EF41}"/>
              </a:ext>
            </a:extLst>
          </p:cNvPr>
          <p:cNvCxnSpPr>
            <a:cxnSpLocks/>
          </p:cNvCxnSpPr>
          <p:nvPr/>
        </p:nvCxnSpPr>
        <p:spPr>
          <a:xfrm>
            <a:off x="12067" y="6516221"/>
            <a:ext cx="12192000" cy="0"/>
          </a:xfrm>
          <a:prstGeom prst="line">
            <a:avLst/>
          </a:prstGeom>
          <a:ln w="28575">
            <a:solidFill>
              <a:schemeClr val="accent4">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9C6ABAF0-4FBD-4F17-AE83-F61F25EEAB55}"/>
              </a:ext>
            </a:extLst>
          </p:cNvPr>
          <p:cNvCxnSpPr>
            <a:cxnSpLocks/>
          </p:cNvCxnSpPr>
          <p:nvPr/>
        </p:nvCxnSpPr>
        <p:spPr>
          <a:xfrm>
            <a:off x="109329" y="580000"/>
            <a:ext cx="10872349" cy="0"/>
          </a:xfrm>
          <a:prstGeom prst="line">
            <a:avLst/>
          </a:prstGeom>
          <a:ln w="28575">
            <a:solidFill>
              <a:schemeClr val="accent4">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A70A6830-F89A-4231-9862-AE9829F5A7F1}"/>
              </a:ext>
            </a:extLst>
          </p:cNvPr>
          <p:cNvCxnSpPr>
            <a:cxnSpLocks/>
          </p:cNvCxnSpPr>
          <p:nvPr/>
        </p:nvCxnSpPr>
        <p:spPr>
          <a:xfrm>
            <a:off x="109329" y="580000"/>
            <a:ext cx="10872349" cy="0"/>
          </a:xfrm>
          <a:prstGeom prst="line">
            <a:avLst/>
          </a:prstGeom>
          <a:ln w="28575">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pic>
        <p:nvPicPr>
          <p:cNvPr id="17" name="Picture 16">
            <a:extLst>
              <a:ext uri="{FF2B5EF4-FFF2-40B4-BE49-F238E27FC236}">
                <a16:creationId xmlns:a16="http://schemas.microsoft.com/office/drawing/2014/main" id="{88E33C2F-0984-4A5C-A7E4-A194916A6AD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0945" y="6551733"/>
            <a:ext cx="324401" cy="306267"/>
          </a:xfrm>
          <a:prstGeom prst="rect">
            <a:avLst/>
          </a:prstGeom>
        </p:spPr>
      </p:pic>
      <p:cxnSp>
        <p:nvCxnSpPr>
          <p:cNvPr id="16" name="Straight Connector 15">
            <a:extLst>
              <a:ext uri="{FF2B5EF4-FFF2-40B4-BE49-F238E27FC236}">
                <a16:creationId xmlns:a16="http://schemas.microsoft.com/office/drawing/2014/main" id="{64C13D5A-A756-4407-A7D8-030851411A74}"/>
              </a:ext>
            </a:extLst>
          </p:cNvPr>
          <p:cNvCxnSpPr>
            <a:cxnSpLocks/>
          </p:cNvCxnSpPr>
          <p:nvPr/>
        </p:nvCxnSpPr>
        <p:spPr>
          <a:xfrm>
            <a:off x="109329" y="501580"/>
            <a:ext cx="10872349" cy="0"/>
          </a:xfrm>
          <a:prstGeom prst="line">
            <a:avLst/>
          </a:prstGeom>
          <a:ln w="28575">
            <a:solidFill>
              <a:schemeClr val="accent4">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E46AEAB2-9775-4588-ABC0-FB6C1C056904}"/>
              </a:ext>
            </a:extLst>
          </p:cNvPr>
          <p:cNvSpPr>
            <a:spLocks noGrp="1"/>
          </p:cNvSpPr>
          <p:nvPr>
            <p:ph type="title"/>
          </p:nvPr>
        </p:nvSpPr>
        <p:spPr>
          <a:xfrm>
            <a:off x="109329" y="624401"/>
            <a:ext cx="10962281" cy="1066287"/>
          </a:xfrm>
          <a:solidFill>
            <a:schemeClr val="accent6">
              <a:lumMod val="60000"/>
              <a:lumOff val="40000"/>
            </a:schemeClr>
          </a:solidFill>
        </p:spPr>
        <p:txBody>
          <a:bodyPr>
            <a:normAutofit/>
          </a:bodyPr>
          <a:lstStyle/>
          <a:p>
            <a:r>
              <a:rPr lang="en-US" b="1" dirty="0"/>
              <a:t>Today’s Exercise</a:t>
            </a:r>
          </a:p>
        </p:txBody>
      </p:sp>
      <p:sp>
        <p:nvSpPr>
          <p:cNvPr id="4" name="Rectangle 3">
            <a:extLst>
              <a:ext uri="{FF2B5EF4-FFF2-40B4-BE49-F238E27FC236}">
                <a16:creationId xmlns:a16="http://schemas.microsoft.com/office/drawing/2014/main" id="{68221248-7AAF-B244-8985-39C8F1555744}"/>
              </a:ext>
            </a:extLst>
          </p:cNvPr>
          <p:cNvSpPr/>
          <p:nvPr/>
        </p:nvSpPr>
        <p:spPr>
          <a:xfrm>
            <a:off x="1105728" y="1735088"/>
            <a:ext cx="9652759" cy="3970318"/>
          </a:xfrm>
          <a:prstGeom prst="rect">
            <a:avLst/>
          </a:prstGeom>
        </p:spPr>
        <p:txBody>
          <a:bodyPr wrap="square">
            <a:spAutoFit/>
          </a:bodyPr>
          <a:lstStyle/>
          <a:p>
            <a:r>
              <a:rPr lang="en-US" altLang="en-US" sz="3600" dirty="0"/>
              <a:t>Take out a sheet of paper and answer the following questions: </a:t>
            </a:r>
          </a:p>
          <a:p>
            <a:pPr marL="742950" indent="-742950">
              <a:buAutoNum type="arabicPeriod"/>
            </a:pPr>
            <a:r>
              <a:rPr lang="en-US" altLang="en-US" sz="3600" dirty="0"/>
              <a:t>List the marketing techniques you can use to get money from other people.</a:t>
            </a:r>
          </a:p>
          <a:p>
            <a:pPr marL="742950" indent="-742950">
              <a:buAutoNum type="arabicPeriod" startAt="2"/>
            </a:pPr>
            <a:r>
              <a:rPr lang="en-US" altLang="en-US" sz="3600" dirty="0"/>
              <a:t>Describe the key actions you should take to make your business grow more than those of your </a:t>
            </a:r>
            <a:r>
              <a:rPr lang="en-US" altLang="en-US" sz="3600"/>
              <a:t>competitors.</a:t>
            </a:r>
            <a:endParaRPr lang="en-US" altLang="en-US" sz="3600" dirty="0"/>
          </a:p>
        </p:txBody>
      </p:sp>
    </p:spTree>
    <p:extLst>
      <p:ext uri="{BB962C8B-B14F-4D97-AF65-F5344CB8AC3E}">
        <p14:creationId xmlns:p14="http://schemas.microsoft.com/office/powerpoint/2010/main" val="38991341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2DA4518E-08BF-4D1E-9392-020CCBBCD470}"/>
              </a:ext>
            </a:extLst>
          </p:cNvPr>
          <p:cNvPicPr>
            <a:picLocks noChangeAspect="1"/>
          </p:cNvPicPr>
          <p:nvPr/>
        </p:nvPicPr>
        <p:blipFill rotWithShape="1">
          <a:blip r:embed="rId2">
            <a:extLst>
              <a:ext uri="{BEBA8EAE-BF5A-486C-A8C5-ECC9F3942E4B}">
                <a14:imgProps xmlns:a14="http://schemas.microsoft.com/office/drawing/2010/main">
                  <a14:imgLayer r:embed="rId3">
                    <a14:imgEffect>
                      <a14:brightnessContrast bright="11000"/>
                    </a14:imgEffect>
                  </a14:imgLayer>
                </a14:imgProps>
              </a:ext>
              <a:ext uri="{28A0092B-C50C-407E-A947-70E740481C1C}">
                <a14:useLocalDpi xmlns:a14="http://schemas.microsoft.com/office/drawing/2010/main" val="0"/>
              </a:ext>
            </a:extLst>
          </a:blip>
          <a:srcRect/>
          <a:stretch/>
        </p:blipFill>
        <p:spPr>
          <a:xfrm>
            <a:off x="11071610" y="62144"/>
            <a:ext cx="1019777" cy="1019777"/>
          </a:xfrm>
          <a:prstGeom prst="rect">
            <a:avLst/>
          </a:prstGeom>
          <a:gradFill>
            <a:gsLst>
              <a:gs pos="81000">
                <a:schemeClr val="accent1">
                  <a:lumMod val="5000"/>
                  <a:lumOff val="95000"/>
                  <a:alpha val="3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a:glow rad="127000">
              <a:schemeClr val="accent1">
                <a:alpha val="0"/>
              </a:schemeClr>
            </a:glow>
            <a:outerShdw blurRad="50800" dist="50800" dir="5400000" algn="ctr" rotWithShape="0">
              <a:srgbClr val="000000">
                <a:alpha val="0"/>
              </a:srgbClr>
            </a:outerShdw>
            <a:reflection stA="0" endPos="65000" dist="50800" dir="5400000" sy="-100000" algn="bl" rotWithShape="0"/>
          </a:effectLst>
        </p:spPr>
      </p:pic>
      <p:cxnSp>
        <p:nvCxnSpPr>
          <p:cNvPr id="10" name="Straight Connector 9">
            <a:extLst>
              <a:ext uri="{FF2B5EF4-FFF2-40B4-BE49-F238E27FC236}">
                <a16:creationId xmlns:a16="http://schemas.microsoft.com/office/drawing/2014/main" id="{8707D5AA-53EB-4FF2-8324-759B76E1EF86}"/>
              </a:ext>
            </a:extLst>
          </p:cNvPr>
          <p:cNvCxnSpPr>
            <a:cxnSpLocks/>
          </p:cNvCxnSpPr>
          <p:nvPr/>
        </p:nvCxnSpPr>
        <p:spPr>
          <a:xfrm>
            <a:off x="0" y="6471820"/>
            <a:ext cx="12192000" cy="0"/>
          </a:xfrm>
          <a:prstGeom prst="line">
            <a:avLst/>
          </a:prstGeom>
          <a:ln w="28575">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144B0EA6-15A7-47DA-9C01-E6361AA5EF41}"/>
              </a:ext>
            </a:extLst>
          </p:cNvPr>
          <p:cNvCxnSpPr>
            <a:cxnSpLocks/>
          </p:cNvCxnSpPr>
          <p:nvPr/>
        </p:nvCxnSpPr>
        <p:spPr>
          <a:xfrm>
            <a:off x="12067" y="6516221"/>
            <a:ext cx="12192000" cy="0"/>
          </a:xfrm>
          <a:prstGeom prst="line">
            <a:avLst/>
          </a:prstGeom>
          <a:ln w="28575">
            <a:solidFill>
              <a:schemeClr val="accent4">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9C6ABAF0-4FBD-4F17-AE83-F61F25EEAB55}"/>
              </a:ext>
            </a:extLst>
          </p:cNvPr>
          <p:cNvCxnSpPr>
            <a:cxnSpLocks/>
          </p:cNvCxnSpPr>
          <p:nvPr/>
        </p:nvCxnSpPr>
        <p:spPr>
          <a:xfrm>
            <a:off x="109329" y="580000"/>
            <a:ext cx="10872349" cy="0"/>
          </a:xfrm>
          <a:prstGeom prst="line">
            <a:avLst/>
          </a:prstGeom>
          <a:ln w="28575">
            <a:solidFill>
              <a:schemeClr val="accent4">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A70A6830-F89A-4231-9862-AE9829F5A7F1}"/>
              </a:ext>
            </a:extLst>
          </p:cNvPr>
          <p:cNvCxnSpPr>
            <a:cxnSpLocks/>
          </p:cNvCxnSpPr>
          <p:nvPr/>
        </p:nvCxnSpPr>
        <p:spPr>
          <a:xfrm>
            <a:off x="109329" y="580000"/>
            <a:ext cx="10872349" cy="0"/>
          </a:xfrm>
          <a:prstGeom prst="line">
            <a:avLst/>
          </a:prstGeom>
          <a:ln w="28575">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pic>
        <p:nvPicPr>
          <p:cNvPr id="17" name="Picture 16">
            <a:extLst>
              <a:ext uri="{FF2B5EF4-FFF2-40B4-BE49-F238E27FC236}">
                <a16:creationId xmlns:a16="http://schemas.microsoft.com/office/drawing/2014/main" id="{88E33C2F-0984-4A5C-A7E4-A194916A6AD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0945" y="6551733"/>
            <a:ext cx="324401" cy="306267"/>
          </a:xfrm>
          <a:prstGeom prst="rect">
            <a:avLst/>
          </a:prstGeom>
        </p:spPr>
      </p:pic>
      <p:cxnSp>
        <p:nvCxnSpPr>
          <p:cNvPr id="16" name="Straight Connector 15">
            <a:extLst>
              <a:ext uri="{FF2B5EF4-FFF2-40B4-BE49-F238E27FC236}">
                <a16:creationId xmlns:a16="http://schemas.microsoft.com/office/drawing/2014/main" id="{64C13D5A-A756-4407-A7D8-030851411A74}"/>
              </a:ext>
            </a:extLst>
          </p:cNvPr>
          <p:cNvCxnSpPr>
            <a:cxnSpLocks/>
          </p:cNvCxnSpPr>
          <p:nvPr/>
        </p:nvCxnSpPr>
        <p:spPr>
          <a:xfrm>
            <a:off x="109329" y="501580"/>
            <a:ext cx="10872349" cy="0"/>
          </a:xfrm>
          <a:prstGeom prst="line">
            <a:avLst/>
          </a:prstGeom>
          <a:ln w="28575">
            <a:solidFill>
              <a:schemeClr val="accent4">
                <a:lumMod val="40000"/>
                <a:lumOff val="60000"/>
              </a:schemeClr>
            </a:solidFill>
          </a:ln>
        </p:spPr>
        <p:style>
          <a:lnRef idx="1">
            <a:schemeClr val="accent1"/>
          </a:lnRef>
          <a:fillRef idx="0">
            <a:schemeClr val="accent1"/>
          </a:fillRef>
          <a:effectRef idx="0">
            <a:schemeClr val="accent1"/>
          </a:effectRef>
          <a:fontRef idx="minor">
            <a:schemeClr val="tx1"/>
          </a:fontRef>
        </p:style>
      </p:cxnSp>
      <p:pic>
        <p:nvPicPr>
          <p:cNvPr id="11" name="Picture 2" descr="Image result for any question">
            <a:extLst>
              <a:ext uri="{FF2B5EF4-FFF2-40B4-BE49-F238E27FC236}">
                <a16:creationId xmlns:a16="http://schemas.microsoft.com/office/drawing/2014/main" id="{37AAD320-4589-B846-B59E-3AF3629C315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2608" y="658420"/>
            <a:ext cx="10610230" cy="4788223"/>
          </a:xfrm>
          <a:prstGeom prst="rect">
            <a:avLst/>
          </a:prstGeom>
          <a:noFill/>
          <a:extLst>
            <a:ext uri="{909E8E84-426E-40DD-AFC4-6F175D3DCCD1}">
              <a14:hiddenFill xmlns:a14="http://schemas.microsoft.com/office/drawing/2010/main">
                <a:solidFill>
                  <a:srgbClr val="FFFFFF"/>
                </a:solidFill>
              </a14:hiddenFill>
            </a:ext>
          </a:extLst>
        </p:spPr>
      </p:pic>
      <p:sp>
        <p:nvSpPr>
          <p:cNvPr id="14" name="Rectangle 13">
            <a:extLst>
              <a:ext uri="{FF2B5EF4-FFF2-40B4-BE49-F238E27FC236}">
                <a16:creationId xmlns:a16="http://schemas.microsoft.com/office/drawing/2014/main" id="{93048B32-3DF7-1942-89CB-78F0C6455BCA}"/>
              </a:ext>
            </a:extLst>
          </p:cNvPr>
          <p:cNvSpPr/>
          <p:nvPr/>
        </p:nvSpPr>
        <p:spPr>
          <a:xfrm>
            <a:off x="2084679" y="5541272"/>
            <a:ext cx="6371231" cy="830997"/>
          </a:xfrm>
          <a:prstGeom prst="rect">
            <a:avLst/>
          </a:prstGeom>
        </p:spPr>
        <p:txBody>
          <a:bodyPr wrap="none">
            <a:spAutoFit/>
          </a:bodyPr>
          <a:lstStyle/>
          <a:p>
            <a:r>
              <a:rPr lang="en-US" sz="2400" dirty="0"/>
              <a:t>Dr. Godwin </a:t>
            </a:r>
            <a:r>
              <a:rPr lang="en-US" sz="2400" dirty="0" err="1"/>
              <a:t>Orovwiroro</a:t>
            </a:r>
            <a:r>
              <a:rPr lang="en-US" sz="2400" dirty="0"/>
              <a:t>, </a:t>
            </a:r>
            <a:r>
              <a:rPr lang="en-US" sz="2400" dirty="0">
                <a:hlinkClick r:id="rId6"/>
              </a:rPr>
              <a:t>gorovwiroro@gmail.com</a:t>
            </a:r>
            <a:r>
              <a:rPr lang="en-US" sz="2400" dirty="0"/>
              <a:t>,</a:t>
            </a:r>
          </a:p>
          <a:p>
            <a:r>
              <a:rPr lang="en-US" sz="2400" dirty="0"/>
              <a:t> 08114646340, 08023034433</a:t>
            </a:r>
          </a:p>
        </p:txBody>
      </p:sp>
    </p:spTree>
    <p:extLst>
      <p:ext uri="{BB962C8B-B14F-4D97-AF65-F5344CB8AC3E}">
        <p14:creationId xmlns:p14="http://schemas.microsoft.com/office/powerpoint/2010/main" val="19028678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p:tgtEl>
                                          <p:spTgt spid="11"/>
                                        </p:tgtEl>
                                        <p:attrNameLst>
                                          <p:attrName>ppt_y</p:attrName>
                                        </p:attrNameLst>
                                      </p:cBhvr>
                                      <p:tavLst>
                                        <p:tav tm="0">
                                          <p:val>
                                            <p:strVal val="#ppt_y+#ppt_h*1.125000"/>
                                          </p:val>
                                        </p:tav>
                                        <p:tav tm="100000">
                                          <p:val>
                                            <p:strVal val="#ppt_y"/>
                                          </p:val>
                                        </p:tav>
                                      </p:tavLst>
                                    </p:anim>
                                    <p:animEffect transition="in" filter="wipe(up)">
                                      <p:cBhvr>
                                        <p:cTn id="8"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2DA4518E-08BF-4D1E-9392-020CCBBCD470}"/>
              </a:ext>
            </a:extLst>
          </p:cNvPr>
          <p:cNvPicPr>
            <a:picLocks noChangeAspect="1"/>
          </p:cNvPicPr>
          <p:nvPr/>
        </p:nvPicPr>
        <p:blipFill rotWithShape="1">
          <a:blip r:embed="rId2">
            <a:extLst>
              <a:ext uri="{BEBA8EAE-BF5A-486C-A8C5-ECC9F3942E4B}">
                <a14:imgProps xmlns:a14="http://schemas.microsoft.com/office/drawing/2010/main">
                  <a14:imgLayer r:embed="rId3">
                    <a14:imgEffect>
                      <a14:brightnessContrast bright="11000"/>
                    </a14:imgEffect>
                  </a14:imgLayer>
                </a14:imgProps>
              </a:ext>
              <a:ext uri="{28A0092B-C50C-407E-A947-70E740481C1C}">
                <a14:useLocalDpi xmlns:a14="http://schemas.microsoft.com/office/drawing/2010/main" val="0"/>
              </a:ext>
            </a:extLst>
          </a:blip>
          <a:srcRect/>
          <a:stretch/>
        </p:blipFill>
        <p:spPr>
          <a:xfrm>
            <a:off x="11071610" y="62144"/>
            <a:ext cx="1019777" cy="1019777"/>
          </a:xfrm>
          <a:prstGeom prst="rect">
            <a:avLst/>
          </a:prstGeom>
          <a:gradFill>
            <a:gsLst>
              <a:gs pos="81000">
                <a:schemeClr val="accent1">
                  <a:lumMod val="5000"/>
                  <a:lumOff val="95000"/>
                  <a:alpha val="3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a:glow rad="127000">
              <a:schemeClr val="accent1">
                <a:alpha val="0"/>
              </a:schemeClr>
            </a:glow>
            <a:outerShdw blurRad="50800" dist="50800" dir="5400000" algn="ctr" rotWithShape="0">
              <a:srgbClr val="000000">
                <a:alpha val="0"/>
              </a:srgbClr>
            </a:outerShdw>
            <a:reflection stA="0" endPos="65000" dist="50800" dir="5400000" sy="-100000" algn="bl" rotWithShape="0"/>
          </a:effectLst>
        </p:spPr>
      </p:pic>
      <p:cxnSp>
        <p:nvCxnSpPr>
          <p:cNvPr id="10" name="Straight Connector 9">
            <a:extLst>
              <a:ext uri="{FF2B5EF4-FFF2-40B4-BE49-F238E27FC236}">
                <a16:creationId xmlns:a16="http://schemas.microsoft.com/office/drawing/2014/main" id="{8707D5AA-53EB-4FF2-8324-759B76E1EF86}"/>
              </a:ext>
            </a:extLst>
          </p:cNvPr>
          <p:cNvCxnSpPr>
            <a:cxnSpLocks/>
          </p:cNvCxnSpPr>
          <p:nvPr/>
        </p:nvCxnSpPr>
        <p:spPr>
          <a:xfrm>
            <a:off x="0" y="6471820"/>
            <a:ext cx="12192000" cy="0"/>
          </a:xfrm>
          <a:prstGeom prst="line">
            <a:avLst/>
          </a:prstGeom>
          <a:ln w="28575">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144B0EA6-15A7-47DA-9C01-E6361AA5EF41}"/>
              </a:ext>
            </a:extLst>
          </p:cNvPr>
          <p:cNvCxnSpPr>
            <a:cxnSpLocks/>
          </p:cNvCxnSpPr>
          <p:nvPr/>
        </p:nvCxnSpPr>
        <p:spPr>
          <a:xfrm>
            <a:off x="12067" y="6516221"/>
            <a:ext cx="12192000" cy="0"/>
          </a:xfrm>
          <a:prstGeom prst="line">
            <a:avLst/>
          </a:prstGeom>
          <a:ln w="28575">
            <a:solidFill>
              <a:schemeClr val="accent4">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9C6ABAF0-4FBD-4F17-AE83-F61F25EEAB55}"/>
              </a:ext>
            </a:extLst>
          </p:cNvPr>
          <p:cNvCxnSpPr>
            <a:cxnSpLocks/>
          </p:cNvCxnSpPr>
          <p:nvPr/>
        </p:nvCxnSpPr>
        <p:spPr>
          <a:xfrm>
            <a:off x="109329" y="580000"/>
            <a:ext cx="10872349" cy="0"/>
          </a:xfrm>
          <a:prstGeom prst="line">
            <a:avLst/>
          </a:prstGeom>
          <a:ln w="28575">
            <a:solidFill>
              <a:schemeClr val="accent4">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A70A6830-F89A-4231-9862-AE9829F5A7F1}"/>
              </a:ext>
            </a:extLst>
          </p:cNvPr>
          <p:cNvCxnSpPr>
            <a:cxnSpLocks/>
          </p:cNvCxnSpPr>
          <p:nvPr/>
        </p:nvCxnSpPr>
        <p:spPr>
          <a:xfrm>
            <a:off x="109329" y="580000"/>
            <a:ext cx="10872349" cy="0"/>
          </a:xfrm>
          <a:prstGeom prst="line">
            <a:avLst/>
          </a:prstGeom>
          <a:ln w="28575">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pic>
        <p:nvPicPr>
          <p:cNvPr id="17" name="Picture 16">
            <a:extLst>
              <a:ext uri="{FF2B5EF4-FFF2-40B4-BE49-F238E27FC236}">
                <a16:creationId xmlns:a16="http://schemas.microsoft.com/office/drawing/2014/main" id="{88E33C2F-0984-4A5C-A7E4-A194916A6AD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0945" y="6551733"/>
            <a:ext cx="324401" cy="306267"/>
          </a:xfrm>
          <a:prstGeom prst="rect">
            <a:avLst/>
          </a:prstGeom>
        </p:spPr>
      </p:pic>
      <p:sp>
        <p:nvSpPr>
          <p:cNvPr id="14" name="Rectangle 13">
            <a:extLst>
              <a:ext uri="{FF2B5EF4-FFF2-40B4-BE49-F238E27FC236}">
                <a16:creationId xmlns:a16="http://schemas.microsoft.com/office/drawing/2014/main" id="{CE24AD02-363F-425D-A4A6-534253DE940D}"/>
              </a:ext>
            </a:extLst>
          </p:cNvPr>
          <p:cNvSpPr/>
          <p:nvPr/>
        </p:nvSpPr>
        <p:spPr>
          <a:xfrm>
            <a:off x="1179645" y="766444"/>
            <a:ext cx="9633357" cy="5039552"/>
          </a:xfrm>
          <a:prstGeom prst="rect">
            <a:avLst/>
          </a:prstGeom>
          <a:blipFill dpi="0" rotWithShape="1">
            <a:blip r:embed="rId5">
              <a:alphaModFix amt="9000"/>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cxnSp>
        <p:nvCxnSpPr>
          <p:cNvPr id="16" name="Straight Connector 15">
            <a:extLst>
              <a:ext uri="{FF2B5EF4-FFF2-40B4-BE49-F238E27FC236}">
                <a16:creationId xmlns:a16="http://schemas.microsoft.com/office/drawing/2014/main" id="{64C13D5A-A756-4407-A7D8-030851411A74}"/>
              </a:ext>
            </a:extLst>
          </p:cNvPr>
          <p:cNvCxnSpPr>
            <a:cxnSpLocks/>
          </p:cNvCxnSpPr>
          <p:nvPr/>
        </p:nvCxnSpPr>
        <p:spPr>
          <a:xfrm>
            <a:off x="109329" y="501580"/>
            <a:ext cx="10872349" cy="0"/>
          </a:xfrm>
          <a:prstGeom prst="line">
            <a:avLst/>
          </a:prstGeom>
          <a:ln w="28575">
            <a:solidFill>
              <a:schemeClr val="accent4">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2C9E1D8E-7B21-4E4B-BB9C-C8CDB69A89D0}"/>
              </a:ext>
            </a:extLst>
          </p:cNvPr>
          <p:cNvSpPr>
            <a:spLocks noGrp="1"/>
          </p:cNvSpPr>
          <p:nvPr>
            <p:ph idx="1"/>
          </p:nvPr>
        </p:nvSpPr>
        <p:spPr>
          <a:xfrm>
            <a:off x="109329" y="722044"/>
            <a:ext cx="10872349" cy="5555947"/>
          </a:xfrm>
          <a:solidFill>
            <a:schemeClr val="accent6">
              <a:lumMod val="60000"/>
              <a:lumOff val="40000"/>
            </a:schemeClr>
          </a:solidFill>
        </p:spPr>
        <p:txBody>
          <a:bodyPr>
            <a:normAutofit fontScale="47500" lnSpcReduction="20000"/>
          </a:bodyPr>
          <a:lstStyle/>
          <a:p>
            <a:pPr marL="0" indent="0" algn="ctr">
              <a:buNone/>
            </a:pPr>
            <a:endParaRPr lang="en-US" sz="9600" dirty="0"/>
          </a:p>
          <a:p>
            <a:pPr marL="0" indent="0" algn="ctr">
              <a:buNone/>
            </a:pPr>
            <a:r>
              <a:rPr lang="en-US" sz="16500" dirty="0"/>
              <a:t>Thank You</a:t>
            </a:r>
          </a:p>
          <a:p>
            <a:pPr marL="0" indent="0" algn="ctr">
              <a:buNone/>
            </a:pPr>
            <a:r>
              <a:rPr lang="en-US" sz="9600" b="1" dirty="0">
                <a:solidFill>
                  <a:srgbClr val="000000"/>
                </a:solidFill>
                <a:latin typeface="Source Sans Pro" panose="020B0503030403020204" pitchFamily="34" charset="0"/>
              </a:rPr>
              <a:t>For further information, kindly contact:</a:t>
            </a:r>
          </a:p>
          <a:p>
            <a:pPr marL="0" indent="0" algn="ctr">
              <a:buNone/>
            </a:pPr>
            <a:r>
              <a:rPr lang="en-US" sz="9600" b="1" dirty="0">
                <a:solidFill>
                  <a:srgbClr val="000000"/>
                </a:solidFill>
                <a:latin typeface="Source Sans Pro" panose="020B0503030403020204" pitchFamily="34" charset="0"/>
              </a:rPr>
              <a:t>Church Office:</a:t>
            </a:r>
            <a:r>
              <a:rPr lang="en-US" sz="9600" dirty="0">
                <a:solidFill>
                  <a:srgbClr val="444444"/>
                </a:solidFill>
                <a:latin typeface="Source Sans Pro" panose="020B0503030403020204" pitchFamily="34" charset="0"/>
              </a:rPr>
              <a:t> 30/32 </a:t>
            </a:r>
            <a:r>
              <a:rPr lang="en-US" sz="9600" dirty="0" err="1">
                <a:solidFill>
                  <a:srgbClr val="444444"/>
                </a:solidFill>
                <a:latin typeface="Source Sans Pro" panose="020B0503030403020204" pitchFamily="34" charset="0"/>
              </a:rPr>
              <a:t>Elioparanwo</a:t>
            </a:r>
            <a:r>
              <a:rPr lang="en-US" sz="9600" dirty="0">
                <a:solidFill>
                  <a:srgbClr val="444444"/>
                </a:solidFill>
                <a:latin typeface="Source Sans Pro" panose="020B0503030403020204" pitchFamily="34" charset="0"/>
              </a:rPr>
              <a:t> Rd, Off Ada George, Mile 4 Port Harcourt, Rivers State, Nigeria.</a:t>
            </a:r>
            <a:br>
              <a:rPr lang="en-US" sz="9600" dirty="0"/>
            </a:br>
            <a:r>
              <a:rPr lang="en-US" sz="9600" b="1" dirty="0">
                <a:solidFill>
                  <a:srgbClr val="000000"/>
                </a:solidFill>
                <a:latin typeface="Source Sans Pro" panose="020B0503030403020204" pitchFamily="34" charset="0"/>
              </a:rPr>
              <a:t>Call:</a:t>
            </a:r>
            <a:r>
              <a:rPr lang="en-US" sz="9600" dirty="0">
                <a:solidFill>
                  <a:srgbClr val="444444"/>
                </a:solidFill>
                <a:latin typeface="Source Sans Pro" panose="020B0503030403020204" pitchFamily="34" charset="0"/>
              </a:rPr>
              <a:t> </a:t>
            </a:r>
            <a:r>
              <a:rPr lang="en-US" sz="9600" dirty="0">
                <a:solidFill>
                  <a:srgbClr val="135A7D"/>
                </a:solidFill>
                <a:latin typeface="Source Sans Pro" panose="020B0503030403020204" pitchFamily="34" charset="0"/>
                <a:hlinkClick r:id="rId6">
                  <a:extLst>
                    <a:ext uri="{A12FA001-AC4F-418D-AE19-62706E023703}">
                      <ahyp:hlinkClr xmlns:ahyp="http://schemas.microsoft.com/office/drawing/2018/hyperlinkcolor" val="tx"/>
                    </a:ext>
                  </a:extLst>
                </a:hlinkClick>
              </a:rPr>
              <a:t>+234 803 747 4218</a:t>
            </a:r>
            <a:br>
              <a:rPr lang="en-US" sz="9600" dirty="0"/>
            </a:br>
            <a:r>
              <a:rPr lang="en-US" sz="9600" b="1" dirty="0">
                <a:solidFill>
                  <a:srgbClr val="000000"/>
                </a:solidFill>
                <a:latin typeface="Source Sans Pro" panose="020B0503030403020204" pitchFamily="34" charset="0"/>
              </a:rPr>
              <a:t>Email:</a:t>
            </a:r>
            <a:r>
              <a:rPr lang="en-US" sz="9600" dirty="0">
                <a:solidFill>
                  <a:srgbClr val="444444"/>
                </a:solidFill>
                <a:latin typeface="Source Sans Pro" panose="020B0503030403020204" pitchFamily="34" charset="0"/>
              </a:rPr>
              <a:t> </a:t>
            </a:r>
            <a:r>
              <a:rPr lang="en-US" sz="9600" dirty="0">
                <a:solidFill>
                  <a:srgbClr val="135A7D"/>
                </a:solidFill>
                <a:latin typeface="Source Sans Pro" panose="020B0503030403020204" pitchFamily="34" charset="0"/>
                <a:hlinkClick r:id="rId7">
                  <a:extLst>
                    <a:ext uri="{A12FA001-AC4F-418D-AE19-62706E023703}">
                      <ahyp:hlinkClr xmlns:ahyp="http://schemas.microsoft.com/office/drawing/2018/hyperlinkcolor" val="tx"/>
                    </a:ext>
                  </a:extLst>
                </a:hlinkClick>
              </a:rPr>
              <a:t>info@gicfamily.org</a:t>
            </a:r>
            <a:endParaRPr lang="en-US" sz="9600" dirty="0"/>
          </a:p>
        </p:txBody>
      </p:sp>
    </p:spTree>
    <p:extLst>
      <p:ext uri="{BB962C8B-B14F-4D97-AF65-F5344CB8AC3E}">
        <p14:creationId xmlns:p14="http://schemas.microsoft.com/office/powerpoint/2010/main" val="38422172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2DA4518E-08BF-4D1E-9392-020CCBBCD470}"/>
              </a:ext>
            </a:extLst>
          </p:cNvPr>
          <p:cNvPicPr>
            <a:picLocks noChangeAspect="1"/>
          </p:cNvPicPr>
          <p:nvPr/>
        </p:nvPicPr>
        <p:blipFill rotWithShape="1">
          <a:blip r:embed="rId2">
            <a:extLst>
              <a:ext uri="{BEBA8EAE-BF5A-486C-A8C5-ECC9F3942E4B}">
                <a14:imgProps xmlns:a14="http://schemas.microsoft.com/office/drawing/2010/main">
                  <a14:imgLayer r:embed="rId3">
                    <a14:imgEffect>
                      <a14:brightnessContrast bright="11000"/>
                    </a14:imgEffect>
                  </a14:imgLayer>
                </a14:imgProps>
              </a:ext>
              <a:ext uri="{28A0092B-C50C-407E-A947-70E740481C1C}">
                <a14:useLocalDpi xmlns:a14="http://schemas.microsoft.com/office/drawing/2010/main" val="0"/>
              </a:ext>
            </a:extLst>
          </a:blip>
          <a:srcRect/>
          <a:stretch/>
        </p:blipFill>
        <p:spPr>
          <a:xfrm>
            <a:off x="11062894" y="70112"/>
            <a:ext cx="1019777" cy="1019777"/>
          </a:xfrm>
          <a:prstGeom prst="rect">
            <a:avLst/>
          </a:prstGeom>
          <a:gradFill>
            <a:gsLst>
              <a:gs pos="81000">
                <a:schemeClr val="accent1">
                  <a:lumMod val="5000"/>
                  <a:lumOff val="95000"/>
                  <a:alpha val="3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a:glow rad="127000">
              <a:schemeClr val="accent1">
                <a:alpha val="0"/>
              </a:schemeClr>
            </a:glow>
            <a:outerShdw blurRad="50800" dist="50800" dir="5400000" algn="ctr" rotWithShape="0">
              <a:srgbClr val="000000">
                <a:alpha val="0"/>
              </a:srgbClr>
            </a:outerShdw>
            <a:reflection stA="0" endPos="65000" dist="50800" dir="5400000" sy="-100000" algn="bl" rotWithShape="0"/>
          </a:effectLst>
        </p:spPr>
      </p:pic>
      <p:cxnSp>
        <p:nvCxnSpPr>
          <p:cNvPr id="10" name="Straight Connector 9">
            <a:extLst>
              <a:ext uri="{FF2B5EF4-FFF2-40B4-BE49-F238E27FC236}">
                <a16:creationId xmlns:a16="http://schemas.microsoft.com/office/drawing/2014/main" id="{8707D5AA-53EB-4FF2-8324-759B76E1EF86}"/>
              </a:ext>
            </a:extLst>
          </p:cNvPr>
          <p:cNvCxnSpPr>
            <a:cxnSpLocks/>
          </p:cNvCxnSpPr>
          <p:nvPr/>
        </p:nvCxnSpPr>
        <p:spPr>
          <a:xfrm>
            <a:off x="0" y="6471820"/>
            <a:ext cx="12192000" cy="0"/>
          </a:xfrm>
          <a:prstGeom prst="line">
            <a:avLst/>
          </a:prstGeom>
          <a:ln w="28575">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144B0EA6-15A7-47DA-9C01-E6361AA5EF41}"/>
              </a:ext>
            </a:extLst>
          </p:cNvPr>
          <p:cNvCxnSpPr>
            <a:cxnSpLocks/>
          </p:cNvCxnSpPr>
          <p:nvPr/>
        </p:nvCxnSpPr>
        <p:spPr>
          <a:xfrm>
            <a:off x="12067" y="6516221"/>
            <a:ext cx="12192000" cy="0"/>
          </a:xfrm>
          <a:prstGeom prst="line">
            <a:avLst/>
          </a:prstGeom>
          <a:ln w="28575">
            <a:solidFill>
              <a:schemeClr val="accent4">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9C6ABAF0-4FBD-4F17-AE83-F61F25EEAB55}"/>
              </a:ext>
            </a:extLst>
          </p:cNvPr>
          <p:cNvCxnSpPr>
            <a:cxnSpLocks/>
          </p:cNvCxnSpPr>
          <p:nvPr/>
        </p:nvCxnSpPr>
        <p:spPr>
          <a:xfrm>
            <a:off x="109329" y="580000"/>
            <a:ext cx="10872349" cy="0"/>
          </a:xfrm>
          <a:prstGeom prst="line">
            <a:avLst/>
          </a:prstGeom>
          <a:ln w="28575">
            <a:solidFill>
              <a:schemeClr val="accent4">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A70A6830-F89A-4231-9862-AE9829F5A7F1}"/>
              </a:ext>
            </a:extLst>
          </p:cNvPr>
          <p:cNvCxnSpPr>
            <a:cxnSpLocks/>
          </p:cNvCxnSpPr>
          <p:nvPr/>
        </p:nvCxnSpPr>
        <p:spPr>
          <a:xfrm>
            <a:off x="109329" y="580000"/>
            <a:ext cx="10872349" cy="0"/>
          </a:xfrm>
          <a:prstGeom prst="line">
            <a:avLst/>
          </a:prstGeom>
          <a:ln w="28575">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pic>
        <p:nvPicPr>
          <p:cNvPr id="17" name="Picture 16">
            <a:extLst>
              <a:ext uri="{FF2B5EF4-FFF2-40B4-BE49-F238E27FC236}">
                <a16:creationId xmlns:a16="http://schemas.microsoft.com/office/drawing/2014/main" id="{88E33C2F-0984-4A5C-A7E4-A194916A6AD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0945" y="6551733"/>
            <a:ext cx="324401" cy="306267"/>
          </a:xfrm>
          <a:prstGeom prst="rect">
            <a:avLst/>
          </a:prstGeom>
        </p:spPr>
      </p:pic>
      <p:cxnSp>
        <p:nvCxnSpPr>
          <p:cNvPr id="16" name="Straight Connector 15">
            <a:extLst>
              <a:ext uri="{FF2B5EF4-FFF2-40B4-BE49-F238E27FC236}">
                <a16:creationId xmlns:a16="http://schemas.microsoft.com/office/drawing/2014/main" id="{64C13D5A-A756-4407-A7D8-030851411A74}"/>
              </a:ext>
            </a:extLst>
          </p:cNvPr>
          <p:cNvCxnSpPr>
            <a:cxnSpLocks/>
          </p:cNvCxnSpPr>
          <p:nvPr/>
        </p:nvCxnSpPr>
        <p:spPr>
          <a:xfrm>
            <a:off x="109329" y="501580"/>
            <a:ext cx="10872349" cy="0"/>
          </a:xfrm>
          <a:prstGeom prst="line">
            <a:avLst/>
          </a:prstGeom>
          <a:ln w="28575">
            <a:solidFill>
              <a:schemeClr val="accent4">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54EFFE79-2662-9641-9245-EB0191743710}"/>
              </a:ext>
            </a:extLst>
          </p:cNvPr>
          <p:cNvSpPr txBox="1"/>
          <p:nvPr/>
        </p:nvSpPr>
        <p:spPr>
          <a:xfrm>
            <a:off x="819396" y="658420"/>
            <a:ext cx="10252213" cy="707886"/>
          </a:xfrm>
          <a:prstGeom prst="rect">
            <a:avLst/>
          </a:prstGeom>
          <a:solidFill>
            <a:schemeClr val="accent6">
              <a:lumMod val="60000"/>
              <a:lumOff val="40000"/>
            </a:schemeClr>
          </a:solidFill>
        </p:spPr>
        <p:txBody>
          <a:bodyPr wrap="square" rtlCol="0">
            <a:spAutoFit/>
          </a:bodyPr>
          <a:lstStyle/>
          <a:p>
            <a:r>
              <a:rPr lang="en-US" sz="4000" b="1" dirty="0"/>
              <a:t>Introduction</a:t>
            </a:r>
          </a:p>
        </p:txBody>
      </p:sp>
      <p:sp>
        <p:nvSpPr>
          <p:cNvPr id="3" name="Rectangle 2">
            <a:extLst>
              <a:ext uri="{FF2B5EF4-FFF2-40B4-BE49-F238E27FC236}">
                <a16:creationId xmlns:a16="http://schemas.microsoft.com/office/drawing/2014/main" id="{DD1C1083-60EE-3F45-8929-2524CFCE13CA}"/>
              </a:ext>
            </a:extLst>
          </p:cNvPr>
          <p:cNvSpPr/>
          <p:nvPr/>
        </p:nvSpPr>
        <p:spPr>
          <a:xfrm>
            <a:off x="665018" y="1339662"/>
            <a:ext cx="10497787" cy="5016758"/>
          </a:xfrm>
          <a:prstGeom prst="rect">
            <a:avLst/>
          </a:prstGeom>
        </p:spPr>
        <p:txBody>
          <a:bodyPr wrap="square">
            <a:spAutoFit/>
          </a:bodyPr>
          <a:lstStyle/>
          <a:p>
            <a:pPr marL="285750" indent="-285750">
              <a:buFont typeface="Wingdings" pitchFamily="2" charset="2"/>
              <a:buChar char="q"/>
            </a:pPr>
            <a:r>
              <a:rPr lang="en-US" sz="3200" dirty="0"/>
              <a:t>In Module 1, we looked at basic definitions of the Value Creation Economy and went to establish a principle that money flows  into goods and services they consider as value adding items. </a:t>
            </a:r>
          </a:p>
          <a:p>
            <a:pPr marL="285750" indent="-285750">
              <a:buFont typeface="Wingdings" pitchFamily="2" charset="2"/>
              <a:buChar char="q"/>
            </a:pPr>
            <a:r>
              <a:rPr lang="en-US" sz="3200" dirty="0"/>
              <a:t>This was followed by a real case exercise</a:t>
            </a:r>
          </a:p>
          <a:p>
            <a:pPr marL="285750" indent="-285750">
              <a:buFont typeface="Wingdings" pitchFamily="2" charset="2"/>
              <a:buChar char="q"/>
            </a:pPr>
            <a:r>
              <a:rPr lang="en-US" sz="3200" dirty="0"/>
              <a:t>Module 2 showed us data of identifiable commercial activities where Nigerians spend their money on both national and geopolitical scale.</a:t>
            </a:r>
          </a:p>
          <a:p>
            <a:pPr marL="285750" indent="-285750">
              <a:buFont typeface="Wingdings" pitchFamily="2" charset="2"/>
              <a:buChar char="q"/>
            </a:pPr>
            <a:r>
              <a:rPr lang="en-US" sz="3200" dirty="0"/>
              <a:t>In module 3, we shall focus on strategies for making money from the identified value areas.</a:t>
            </a:r>
          </a:p>
        </p:txBody>
      </p:sp>
    </p:spTree>
    <p:extLst>
      <p:ext uri="{BB962C8B-B14F-4D97-AF65-F5344CB8AC3E}">
        <p14:creationId xmlns:p14="http://schemas.microsoft.com/office/powerpoint/2010/main" val="20050685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2DA4518E-08BF-4D1E-9392-020CCBBCD470}"/>
              </a:ext>
            </a:extLst>
          </p:cNvPr>
          <p:cNvPicPr>
            <a:picLocks noChangeAspect="1"/>
          </p:cNvPicPr>
          <p:nvPr/>
        </p:nvPicPr>
        <p:blipFill rotWithShape="1">
          <a:blip r:embed="rId2">
            <a:extLst>
              <a:ext uri="{BEBA8EAE-BF5A-486C-A8C5-ECC9F3942E4B}">
                <a14:imgProps xmlns:a14="http://schemas.microsoft.com/office/drawing/2010/main">
                  <a14:imgLayer r:embed="rId3">
                    <a14:imgEffect>
                      <a14:brightnessContrast bright="11000"/>
                    </a14:imgEffect>
                  </a14:imgLayer>
                </a14:imgProps>
              </a:ext>
              <a:ext uri="{28A0092B-C50C-407E-A947-70E740481C1C}">
                <a14:useLocalDpi xmlns:a14="http://schemas.microsoft.com/office/drawing/2010/main" val="0"/>
              </a:ext>
            </a:extLst>
          </a:blip>
          <a:srcRect/>
          <a:stretch/>
        </p:blipFill>
        <p:spPr>
          <a:xfrm>
            <a:off x="11071610" y="62144"/>
            <a:ext cx="1019777" cy="1019777"/>
          </a:xfrm>
          <a:prstGeom prst="rect">
            <a:avLst/>
          </a:prstGeom>
          <a:gradFill>
            <a:gsLst>
              <a:gs pos="81000">
                <a:schemeClr val="accent1">
                  <a:lumMod val="5000"/>
                  <a:lumOff val="95000"/>
                  <a:alpha val="3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a:glow rad="127000">
              <a:schemeClr val="accent1">
                <a:alpha val="0"/>
              </a:schemeClr>
            </a:glow>
            <a:outerShdw blurRad="50800" dist="50800" dir="5400000" algn="ctr" rotWithShape="0">
              <a:srgbClr val="000000">
                <a:alpha val="0"/>
              </a:srgbClr>
            </a:outerShdw>
            <a:reflection stA="0" endPos="65000" dist="50800" dir="5400000" sy="-100000" algn="bl" rotWithShape="0"/>
          </a:effectLst>
        </p:spPr>
      </p:pic>
      <p:cxnSp>
        <p:nvCxnSpPr>
          <p:cNvPr id="10" name="Straight Connector 9">
            <a:extLst>
              <a:ext uri="{FF2B5EF4-FFF2-40B4-BE49-F238E27FC236}">
                <a16:creationId xmlns:a16="http://schemas.microsoft.com/office/drawing/2014/main" id="{8707D5AA-53EB-4FF2-8324-759B76E1EF86}"/>
              </a:ext>
            </a:extLst>
          </p:cNvPr>
          <p:cNvCxnSpPr>
            <a:cxnSpLocks/>
          </p:cNvCxnSpPr>
          <p:nvPr/>
        </p:nvCxnSpPr>
        <p:spPr>
          <a:xfrm>
            <a:off x="0" y="6471820"/>
            <a:ext cx="12192000" cy="0"/>
          </a:xfrm>
          <a:prstGeom prst="line">
            <a:avLst/>
          </a:prstGeom>
          <a:ln w="28575">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144B0EA6-15A7-47DA-9C01-E6361AA5EF41}"/>
              </a:ext>
            </a:extLst>
          </p:cNvPr>
          <p:cNvCxnSpPr>
            <a:cxnSpLocks/>
          </p:cNvCxnSpPr>
          <p:nvPr/>
        </p:nvCxnSpPr>
        <p:spPr>
          <a:xfrm>
            <a:off x="12067" y="6516221"/>
            <a:ext cx="12192000" cy="0"/>
          </a:xfrm>
          <a:prstGeom prst="line">
            <a:avLst/>
          </a:prstGeom>
          <a:ln w="28575">
            <a:solidFill>
              <a:schemeClr val="accent4">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9C6ABAF0-4FBD-4F17-AE83-F61F25EEAB55}"/>
              </a:ext>
            </a:extLst>
          </p:cNvPr>
          <p:cNvCxnSpPr>
            <a:cxnSpLocks/>
          </p:cNvCxnSpPr>
          <p:nvPr/>
        </p:nvCxnSpPr>
        <p:spPr>
          <a:xfrm>
            <a:off x="109329" y="580000"/>
            <a:ext cx="10872349" cy="0"/>
          </a:xfrm>
          <a:prstGeom prst="line">
            <a:avLst/>
          </a:prstGeom>
          <a:ln w="28575">
            <a:solidFill>
              <a:schemeClr val="accent4">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A70A6830-F89A-4231-9862-AE9829F5A7F1}"/>
              </a:ext>
            </a:extLst>
          </p:cNvPr>
          <p:cNvCxnSpPr>
            <a:cxnSpLocks/>
          </p:cNvCxnSpPr>
          <p:nvPr/>
        </p:nvCxnSpPr>
        <p:spPr>
          <a:xfrm>
            <a:off x="109329" y="580000"/>
            <a:ext cx="10872349" cy="0"/>
          </a:xfrm>
          <a:prstGeom prst="line">
            <a:avLst/>
          </a:prstGeom>
          <a:ln w="28575">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pic>
        <p:nvPicPr>
          <p:cNvPr id="17" name="Picture 16">
            <a:extLst>
              <a:ext uri="{FF2B5EF4-FFF2-40B4-BE49-F238E27FC236}">
                <a16:creationId xmlns:a16="http://schemas.microsoft.com/office/drawing/2014/main" id="{88E33C2F-0984-4A5C-A7E4-A194916A6AD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0945" y="6551733"/>
            <a:ext cx="324401" cy="306267"/>
          </a:xfrm>
          <a:prstGeom prst="rect">
            <a:avLst/>
          </a:prstGeom>
        </p:spPr>
      </p:pic>
      <p:cxnSp>
        <p:nvCxnSpPr>
          <p:cNvPr id="16" name="Straight Connector 15">
            <a:extLst>
              <a:ext uri="{FF2B5EF4-FFF2-40B4-BE49-F238E27FC236}">
                <a16:creationId xmlns:a16="http://schemas.microsoft.com/office/drawing/2014/main" id="{64C13D5A-A756-4407-A7D8-030851411A74}"/>
              </a:ext>
            </a:extLst>
          </p:cNvPr>
          <p:cNvCxnSpPr>
            <a:cxnSpLocks/>
          </p:cNvCxnSpPr>
          <p:nvPr/>
        </p:nvCxnSpPr>
        <p:spPr>
          <a:xfrm>
            <a:off x="109329" y="501580"/>
            <a:ext cx="10872349" cy="0"/>
          </a:xfrm>
          <a:prstGeom prst="line">
            <a:avLst/>
          </a:prstGeom>
          <a:ln w="28575">
            <a:solidFill>
              <a:schemeClr val="accent4">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2" name="Rectangle 1">
            <a:extLst>
              <a:ext uri="{FF2B5EF4-FFF2-40B4-BE49-F238E27FC236}">
                <a16:creationId xmlns:a16="http://schemas.microsoft.com/office/drawing/2014/main" id="{DBEF55A2-43A9-4442-8504-6F3AEE90F9C6}"/>
              </a:ext>
            </a:extLst>
          </p:cNvPr>
          <p:cNvSpPr/>
          <p:nvPr/>
        </p:nvSpPr>
        <p:spPr>
          <a:xfrm>
            <a:off x="345346" y="711598"/>
            <a:ext cx="10508701" cy="707886"/>
          </a:xfrm>
          <a:prstGeom prst="rect">
            <a:avLst/>
          </a:prstGeom>
          <a:solidFill>
            <a:schemeClr val="accent6">
              <a:lumMod val="60000"/>
              <a:lumOff val="40000"/>
            </a:schemeClr>
          </a:solidFill>
        </p:spPr>
        <p:txBody>
          <a:bodyPr wrap="square">
            <a:spAutoFit/>
          </a:bodyPr>
          <a:lstStyle/>
          <a:p>
            <a:r>
              <a:rPr lang="en-US" sz="4000" b="1" dirty="0"/>
              <a:t>What is Value?</a:t>
            </a:r>
          </a:p>
        </p:txBody>
      </p:sp>
      <p:sp>
        <p:nvSpPr>
          <p:cNvPr id="3" name="Rectangle 2">
            <a:extLst>
              <a:ext uri="{FF2B5EF4-FFF2-40B4-BE49-F238E27FC236}">
                <a16:creationId xmlns:a16="http://schemas.microsoft.com/office/drawing/2014/main" id="{93577F4F-4946-9844-88ED-86EF72D95864}"/>
              </a:ext>
            </a:extLst>
          </p:cNvPr>
          <p:cNvSpPr/>
          <p:nvPr/>
        </p:nvSpPr>
        <p:spPr>
          <a:xfrm>
            <a:off x="1005444" y="1783818"/>
            <a:ext cx="10066166" cy="4211409"/>
          </a:xfrm>
          <a:prstGeom prst="rect">
            <a:avLst/>
          </a:prstGeom>
        </p:spPr>
        <p:txBody>
          <a:bodyPr wrap="square">
            <a:spAutoFit/>
          </a:bodyPr>
          <a:lstStyle/>
          <a:p>
            <a:pPr marL="355600" marR="346075" indent="-342900" algn="just">
              <a:lnSpc>
                <a:spcPct val="100000"/>
              </a:lnSpc>
              <a:spcBef>
                <a:spcPts val="95"/>
              </a:spcBef>
              <a:buFont typeface="Wingdings"/>
              <a:buChar char=""/>
              <a:tabLst>
                <a:tab pos="355600" algn="l"/>
              </a:tabLst>
            </a:pPr>
            <a:r>
              <a:rPr lang="en-US" sz="3200" b="1" spc="-45" dirty="0">
                <a:cs typeface="Calibri"/>
              </a:rPr>
              <a:t>VALUE </a:t>
            </a:r>
            <a:r>
              <a:rPr lang="en-US" sz="3200" spc="-5" dirty="0">
                <a:cs typeface="Calibri"/>
              </a:rPr>
              <a:t>is the </a:t>
            </a:r>
            <a:r>
              <a:rPr lang="en-US" sz="3200" spc="-80" dirty="0">
                <a:cs typeface="Calibri"/>
              </a:rPr>
              <a:t>total </a:t>
            </a:r>
            <a:r>
              <a:rPr lang="en-US" sz="3200" spc="-10" dirty="0">
                <a:cs typeface="Calibri"/>
              </a:rPr>
              <a:t>amount </a:t>
            </a:r>
            <a:r>
              <a:rPr lang="en-US" sz="3200" spc="-5" dirty="0">
                <a:cs typeface="Calibri"/>
              </a:rPr>
              <a:t>(i.e. </a:t>
            </a:r>
            <a:r>
              <a:rPr lang="en-US" sz="3200" spc="-80" dirty="0">
                <a:cs typeface="Calibri"/>
              </a:rPr>
              <a:t>total </a:t>
            </a:r>
            <a:r>
              <a:rPr lang="en-US" sz="3200" spc="-5" dirty="0">
                <a:cs typeface="Calibri"/>
              </a:rPr>
              <a:t>revenue) </a:t>
            </a:r>
            <a:r>
              <a:rPr lang="en-US" sz="3200" spc="-60" dirty="0">
                <a:cs typeface="Calibri"/>
              </a:rPr>
              <a:t>that </a:t>
            </a:r>
            <a:r>
              <a:rPr lang="en-US" sz="3200" spc="-10" dirty="0">
                <a:cs typeface="Calibri"/>
              </a:rPr>
              <a:t>buyers </a:t>
            </a:r>
            <a:r>
              <a:rPr lang="en-US" sz="3200" spc="-5" dirty="0">
                <a:cs typeface="Calibri"/>
              </a:rPr>
              <a:t>are willing </a:t>
            </a:r>
            <a:r>
              <a:rPr lang="en-US" sz="3200" spc="-45" dirty="0">
                <a:cs typeface="Calibri"/>
              </a:rPr>
              <a:t>to </a:t>
            </a:r>
            <a:r>
              <a:rPr lang="en-US" sz="3200" spc="-145" dirty="0">
                <a:cs typeface="Calibri"/>
              </a:rPr>
              <a:t>pay </a:t>
            </a:r>
            <a:r>
              <a:rPr lang="en-US" sz="3200" spc="-140" dirty="0">
                <a:cs typeface="Calibri"/>
              </a:rPr>
              <a:t> </a:t>
            </a:r>
            <a:r>
              <a:rPr lang="en-US" sz="3200" spc="-15" dirty="0">
                <a:cs typeface="Calibri"/>
              </a:rPr>
              <a:t>for</a:t>
            </a:r>
            <a:r>
              <a:rPr lang="en-US" sz="3200" spc="-10" dirty="0">
                <a:cs typeface="Calibri"/>
              </a:rPr>
              <a:t> </a:t>
            </a:r>
            <a:r>
              <a:rPr lang="en-US" sz="3200" spc="-5" dirty="0">
                <a:cs typeface="Calibri"/>
              </a:rPr>
              <a:t>a</a:t>
            </a:r>
            <a:r>
              <a:rPr lang="en-US" sz="3200" spc="5" dirty="0">
                <a:cs typeface="Calibri"/>
              </a:rPr>
              <a:t> </a:t>
            </a:r>
            <a:r>
              <a:rPr lang="en-US" sz="3200" spc="-5" dirty="0">
                <a:cs typeface="Calibri"/>
              </a:rPr>
              <a:t>firm’s</a:t>
            </a:r>
            <a:r>
              <a:rPr lang="en-US" sz="3200" spc="15" dirty="0">
                <a:cs typeface="Calibri"/>
              </a:rPr>
              <a:t> </a:t>
            </a:r>
            <a:r>
              <a:rPr lang="en-US" sz="3200" spc="-10" dirty="0">
                <a:cs typeface="Calibri"/>
              </a:rPr>
              <a:t>products or services.</a:t>
            </a:r>
            <a:endParaRPr lang="en-US" sz="3200" dirty="0">
              <a:cs typeface="Calibri"/>
            </a:endParaRPr>
          </a:p>
          <a:p>
            <a:pPr marL="355600" marR="396875" indent="-342900" algn="just">
              <a:lnSpc>
                <a:spcPct val="100000"/>
              </a:lnSpc>
              <a:spcBef>
                <a:spcPts val="675"/>
              </a:spcBef>
              <a:buFont typeface="Wingdings"/>
              <a:buChar char=""/>
              <a:tabLst>
                <a:tab pos="355600" algn="l"/>
              </a:tabLst>
            </a:pPr>
            <a:r>
              <a:rPr lang="en-US" sz="3200" spc="-10" dirty="0">
                <a:cs typeface="Calibri"/>
              </a:rPr>
              <a:t>The difference </a:t>
            </a:r>
            <a:r>
              <a:rPr lang="en-US" sz="3200" spc="-5" dirty="0">
                <a:cs typeface="Calibri"/>
              </a:rPr>
              <a:t>between </a:t>
            </a:r>
            <a:r>
              <a:rPr lang="en-US" sz="3200" spc="-10" dirty="0">
                <a:cs typeface="Calibri"/>
              </a:rPr>
              <a:t>the </a:t>
            </a:r>
            <a:r>
              <a:rPr lang="en-US" sz="3200" spc="-80" dirty="0">
                <a:cs typeface="Calibri"/>
              </a:rPr>
              <a:t>total </a:t>
            </a:r>
            <a:r>
              <a:rPr lang="en-US" sz="3200" spc="-40" dirty="0">
                <a:cs typeface="Calibri"/>
              </a:rPr>
              <a:t>value </a:t>
            </a:r>
            <a:r>
              <a:rPr lang="en-US" sz="3200" spc="-620" dirty="0">
                <a:cs typeface="Calibri"/>
              </a:rPr>
              <a:t> </a:t>
            </a:r>
            <a:r>
              <a:rPr lang="en-US" sz="3200" spc="-10" dirty="0">
                <a:cs typeface="Calibri"/>
              </a:rPr>
              <a:t>(or </a:t>
            </a:r>
            <a:r>
              <a:rPr lang="en-US" sz="3200" spc="-5" dirty="0">
                <a:cs typeface="Calibri"/>
              </a:rPr>
              <a:t>revenue)</a:t>
            </a:r>
            <a:r>
              <a:rPr lang="en-US" sz="3200" dirty="0">
                <a:cs typeface="Calibri"/>
              </a:rPr>
              <a:t> </a:t>
            </a:r>
            <a:r>
              <a:rPr lang="en-US" sz="3200" spc="-5" dirty="0">
                <a:cs typeface="Calibri"/>
              </a:rPr>
              <a:t>and</a:t>
            </a:r>
            <a:r>
              <a:rPr lang="en-US" sz="3200" spc="25" dirty="0">
                <a:cs typeface="Calibri"/>
              </a:rPr>
              <a:t> </a:t>
            </a:r>
            <a:r>
              <a:rPr lang="en-US" sz="3200" spc="-10" dirty="0">
                <a:cs typeface="Calibri"/>
              </a:rPr>
              <a:t>the</a:t>
            </a:r>
            <a:r>
              <a:rPr lang="en-US" sz="3200" dirty="0">
                <a:cs typeface="Calibri"/>
              </a:rPr>
              <a:t> </a:t>
            </a:r>
            <a:r>
              <a:rPr lang="en-US" sz="3200" spc="-80" dirty="0">
                <a:cs typeface="Calibri"/>
              </a:rPr>
              <a:t>total</a:t>
            </a:r>
            <a:r>
              <a:rPr lang="en-US" sz="3200" dirty="0">
                <a:cs typeface="Calibri"/>
              </a:rPr>
              <a:t> </a:t>
            </a:r>
            <a:r>
              <a:rPr lang="en-US" sz="3200" spc="-20" dirty="0">
                <a:cs typeface="Calibri"/>
              </a:rPr>
              <a:t>cost</a:t>
            </a:r>
            <a:r>
              <a:rPr lang="en-US" sz="3200" spc="10" dirty="0">
                <a:cs typeface="Calibri"/>
              </a:rPr>
              <a:t> </a:t>
            </a:r>
            <a:r>
              <a:rPr lang="en-US" sz="3200" spc="-10" dirty="0">
                <a:cs typeface="Calibri"/>
              </a:rPr>
              <a:t>of</a:t>
            </a:r>
            <a:r>
              <a:rPr lang="en-US" sz="3200" dirty="0">
                <a:cs typeface="Calibri"/>
              </a:rPr>
              <a:t> p</a:t>
            </a:r>
            <a:r>
              <a:rPr lang="en-US" sz="3200" spc="-10" dirty="0">
                <a:cs typeface="Calibri"/>
              </a:rPr>
              <a:t>erforming </a:t>
            </a:r>
            <a:r>
              <a:rPr lang="en-US" sz="3200" spc="-5" dirty="0">
                <a:cs typeface="Calibri"/>
              </a:rPr>
              <a:t>all of </a:t>
            </a:r>
            <a:r>
              <a:rPr lang="en-US" sz="3200" spc="-10" dirty="0">
                <a:cs typeface="Calibri"/>
              </a:rPr>
              <a:t>the </a:t>
            </a:r>
            <a:r>
              <a:rPr lang="en-US" sz="3200" spc="-5" dirty="0">
                <a:cs typeface="Calibri"/>
              </a:rPr>
              <a:t>firm’s </a:t>
            </a:r>
            <a:r>
              <a:rPr lang="en-US" sz="3200" spc="-10" dirty="0">
                <a:cs typeface="Calibri"/>
              </a:rPr>
              <a:t>activities </a:t>
            </a:r>
            <a:r>
              <a:rPr lang="en-US" sz="3200" spc="-620" dirty="0">
                <a:cs typeface="Calibri"/>
              </a:rPr>
              <a:t> </a:t>
            </a:r>
            <a:r>
              <a:rPr lang="en-US" sz="3200" spc="-20" dirty="0">
                <a:cs typeface="Calibri"/>
              </a:rPr>
              <a:t>provides</a:t>
            </a:r>
            <a:r>
              <a:rPr lang="en-US" sz="3200" spc="-10" dirty="0">
                <a:cs typeface="Calibri"/>
              </a:rPr>
              <a:t> </a:t>
            </a:r>
            <a:r>
              <a:rPr lang="en-US" sz="3200" spc="-5" dirty="0">
                <a:cs typeface="Calibri"/>
              </a:rPr>
              <a:t>the margin</a:t>
            </a:r>
            <a:r>
              <a:rPr lang="en-US" sz="3200" spc="30" dirty="0">
                <a:cs typeface="Calibri"/>
              </a:rPr>
              <a:t> </a:t>
            </a:r>
            <a:r>
              <a:rPr lang="en-US" sz="3200" spc="-5" dirty="0">
                <a:cs typeface="Calibri"/>
              </a:rPr>
              <a:t>.</a:t>
            </a:r>
            <a:endParaRPr lang="en-US" sz="3200" dirty="0">
              <a:cs typeface="Calibri"/>
            </a:endParaRPr>
          </a:p>
          <a:p>
            <a:pPr marL="355600" marR="5080" indent="-342900" algn="just">
              <a:lnSpc>
                <a:spcPct val="100000"/>
              </a:lnSpc>
              <a:spcBef>
                <a:spcPts val="675"/>
              </a:spcBef>
              <a:buFont typeface="Wingdings"/>
              <a:buChar char=""/>
              <a:tabLst>
                <a:tab pos="355600" algn="l"/>
              </a:tabLst>
            </a:pPr>
            <a:r>
              <a:rPr lang="en-US" sz="3200" spc="-5" dirty="0">
                <a:cs typeface="Calibri"/>
              </a:rPr>
              <a:t>The </a:t>
            </a:r>
            <a:r>
              <a:rPr lang="en-US" sz="3200" spc="-45" dirty="0">
                <a:cs typeface="Calibri"/>
              </a:rPr>
              <a:t>value </a:t>
            </a:r>
            <a:r>
              <a:rPr lang="en-US" sz="3200" spc="-5" dirty="0">
                <a:cs typeface="Calibri"/>
              </a:rPr>
              <a:t>chain is a </a:t>
            </a:r>
            <a:r>
              <a:rPr lang="en-US" sz="3200" spc="-25" dirty="0">
                <a:cs typeface="Calibri"/>
              </a:rPr>
              <a:t>tool </a:t>
            </a:r>
            <a:r>
              <a:rPr lang="en-US" sz="3200" spc="-15" dirty="0">
                <a:cs typeface="Calibri"/>
              </a:rPr>
              <a:t>developed </a:t>
            </a:r>
            <a:r>
              <a:rPr lang="en-US" sz="3200" spc="-40" dirty="0">
                <a:cs typeface="Calibri"/>
              </a:rPr>
              <a:t>by </a:t>
            </a:r>
            <a:r>
              <a:rPr lang="en-US" sz="3200" spc="-10" dirty="0">
                <a:cs typeface="Calibri"/>
              </a:rPr>
              <a:t>Dr. </a:t>
            </a:r>
            <a:r>
              <a:rPr lang="en-US" sz="3200" spc="-5" dirty="0">
                <a:cs typeface="Calibri"/>
              </a:rPr>
              <a:t> Michael</a:t>
            </a:r>
            <a:r>
              <a:rPr lang="en-US" sz="3200" dirty="0">
                <a:cs typeface="Calibri"/>
              </a:rPr>
              <a:t> </a:t>
            </a:r>
            <a:r>
              <a:rPr lang="en-US" sz="3200" spc="-20" dirty="0">
                <a:cs typeface="Calibri"/>
              </a:rPr>
              <a:t>Porter(Harvard</a:t>
            </a:r>
            <a:r>
              <a:rPr lang="en-US" sz="3200" spc="50" dirty="0">
                <a:cs typeface="Calibri"/>
              </a:rPr>
              <a:t> </a:t>
            </a:r>
            <a:r>
              <a:rPr lang="en-US" sz="3200" spc="-10" dirty="0">
                <a:cs typeface="Calibri"/>
              </a:rPr>
              <a:t>Business</a:t>
            </a:r>
            <a:r>
              <a:rPr lang="en-US" sz="3200" spc="5" dirty="0">
                <a:cs typeface="Calibri"/>
              </a:rPr>
              <a:t> </a:t>
            </a:r>
            <a:r>
              <a:rPr lang="en-US" sz="3200" spc="-10" dirty="0">
                <a:cs typeface="Calibri"/>
              </a:rPr>
              <a:t>School)</a:t>
            </a:r>
            <a:endParaRPr lang="en-US" sz="3200" dirty="0">
              <a:cs typeface="Calibri"/>
            </a:endParaRPr>
          </a:p>
        </p:txBody>
      </p:sp>
    </p:spTree>
    <p:extLst>
      <p:ext uri="{BB962C8B-B14F-4D97-AF65-F5344CB8AC3E}">
        <p14:creationId xmlns:p14="http://schemas.microsoft.com/office/powerpoint/2010/main" val="114934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2DA4518E-08BF-4D1E-9392-020CCBBCD470}"/>
              </a:ext>
            </a:extLst>
          </p:cNvPr>
          <p:cNvPicPr>
            <a:picLocks noChangeAspect="1"/>
          </p:cNvPicPr>
          <p:nvPr/>
        </p:nvPicPr>
        <p:blipFill rotWithShape="1">
          <a:blip r:embed="rId2">
            <a:extLst>
              <a:ext uri="{BEBA8EAE-BF5A-486C-A8C5-ECC9F3942E4B}">
                <a14:imgProps xmlns:a14="http://schemas.microsoft.com/office/drawing/2010/main">
                  <a14:imgLayer r:embed="rId3">
                    <a14:imgEffect>
                      <a14:brightnessContrast bright="11000"/>
                    </a14:imgEffect>
                  </a14:imgLayer>
                </a14:imgProps>
              </a:ext>
              <a:ext uri="{28A0092B-C50C-407E-A947-70E740481C1C}">
                <a14:useLocalDpi xmlns:a14="http://schemas.microsoft.com/office/drawing/2010/main" val="0"/>
              </a:ext>
            </a:extLst>
          </a:blip>
          <a:srcRect/>
          <a:stretch/>
        </p:blipFill>
        <p:spPr>
          <a:xfrm>
            <a:off x="11071610" y="62144"/>
            <a:ext cx="1019777" cy="1019777"/>
          </a:xfrm>
          <a:prstGeom prst="rect">
            <a:avLst/>
          </a:prstGeom>
          <a:gradFill>
            <a:gsLst>
              <a:gs pos="81000">
                <a:schemeClr val="accent1">
                  <a:lumMod val="5000"/>
                  <a:lumOff val="95000"/>
                  <a:alpha val="3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a:glow rad="127000">
              <a:schemeClr val="accent1">
                <a:alpha val="0"/>
              </a:schemeClr>
            </a:glow>
            <a:outerShdw blurRad="50800" dist="50800" dir="5400000" algn="ctr" rotWithShape="0">
              <a:srgbClr val="000000">
                <a:alpha val="0"/>
              </a:srgbClr>
            </a:outerShdw>
            <a:reflection stA="0" endPos="65000" dist="50800" dir="5400000" sy="-100000" algn="bl" rotWithShape="0"/>
          </a:effectLst>
        </p:spPr>
      </p:pic>
      <p:cxnSp>
        <p:nvCxnSpPr>
          <p:cNvPr id="10" name="Straight Connector 9">
            <a:extLst>
              <a:ext uri="{FF2B5EF4-FFF2-40B4-BE49-F238E27FC236}">
                <a16:creationId xmlns:a16="http://schemas.microsoft.com/office/drawing/2014/main" id="{8707D5AA-53EB-4FF2-8324-759B76E1EF86}"/>
              </a:ext>
            </a:extLst>
          </p:cNvPr>
          <p:cNvCxnSpPr>
            <a:cxnSpLocks/>
          </p:cNvCxnSpPr>
          <p:nvPr/>
        </p:nvCxnSpPr>
        <p:spPr>
          <a:xfrm>
            <a:off x="0" y="6471820"/>
            <a:ext cx="12192000" cy="0"/>
          </a:xfrm>
          <a:prstGeom prst="line">
            <a:avLst/>
          </a:prstGeom>
          <a:ln w="28575">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144B0EA6-15A7-47DA-9C01-E6361AA5EF41}"/>
              </a:ext>
            </a:extLst>
          </p:cNvPr>
          <p:cNvCxnSpPr>
            <a:cxnSpLocks/>
          </p:cNvCxnSpPr>
          <p:nvPr/>
        </p:nvCxnSpPr>
        <p:spPr>
          <a:xfrm>
            <a:off x="12067" y="6516221"/>
            <a:ext cx="12192000" cy="0"/>
          </a:xfrm>
          <a:prstGeom prst="line">
            <a:avLst/>
          </a:prstGeom>
          <a:ln w="28575">
            <a:solidFill>
              <a:schemeClr val="accent4">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9C6ABAF0-4FBD-4F17-AE83-F61F25EEAB55}"/>
              </a:ext>
            </a:extLst>
          </p:cNvPr>
          <p:cNvCxnSpPr>
            <a:cxnSpLocks/>
          </p:cNvCxnSpPr>
          <p:nvPr/>
        </p:nvCxnSpPr>
        <p:spPr>
          <a:xfrm>
            <a:off x="109329" y="580000"/>
            <a:ext cx="10872349" cy="0"/>
          </a:xfrm>
          <a:prstGeom prst="line">
            <a:avLst/>
          </a:prstGeom>
          <a:ln w="28575">
            <a:solidFill>
              <a:schemeClr val="accent4">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A70A6830-F89A-4231-9862-AE9829F5A7F1}"/>
              </a:ext>
            </a:extLst>
          </p:cNvPr>
          <p:cNvCxnSpPr>
            <a:cxnSpLocks/>
          </p:cNvCxnSpPr>
          <p:nvPr/>
        </p:nvCxnSpPr>
        <p:spPr>
          <a:xfrm>
            <a:off x="109329" y="580000"/>
            <a:ext cx="10872349" cy="0"/>
          </a:xfrm>
          <a:prstGeom prst="line">
            <a:avLst/>
          </a:prstGeom>
          <a:ln w="28575">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pic>
        <p:nvPicPr>
          <p:cNvPr id="17" name="Picture 16">
            <a:extLst>
              <a:ext uri="{FF2B5EF4-FFF2-40B4-BE49-F238E27FC236}">
                <a16:creationId xmlns:a16="http://schemas.microsoft.com/office/drawing/2014/main" id="{88E33C2F-0984-4A5C-A7E4-A194916A6AD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0945" y="6551733"/>
            <a:ext cx="324401" cy="306267"/>
          </a:xfrm>
          <a:prstGeom prst="rect">
            <a:avLst/>
          </a:prstGeom>
        </p:spPr>
      </p:pic>
      <p:cxnSp>
        <p:nvCxnSpPr>
          <p:cNvPr id="16" name="Straight Connector 15">
            <a:extLst>
              <a:ext uri="{FF2B5EF4-FFF2-40B4-BE49-F238E27FC236}">
                <a16:creationId xmlns:a16="http://schemas.microsoft.com/office/drawing/2014/main" id="{64C13D5A-A756-4407-A7D8-030851411A74}"/>
              </a:ext>
            </a:extLst>
          </p:cNvPr>
          <p:cNvCxnSpPr>
            <a:cxnSpLocks/>
          </p:cNvCxnSpPr>
          <p:nvPr/>
        </p:nvCxnSpPr>
        <p:spPr>
          <a:xfrm>
            <a:off x="109329" y="501580"/>
            <a:ext cx="10872349" cy="0"/>
          </a:xfrm>
          <a:prstGeom prst="line">
            <a:avLst/>
          </a:prstGeom>
          <a:ln w="28575">
            <a:solidFill>
              <a:schemeClr val="accent4">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2" name="Rectangle 1">
            <a:extLst>
              <a:ext uri="{FF2B5EF4-FFF2-40B4-BE49-F238E27FC236}">
                <a16:creationId xmlns:a16="http://schemas.microsoft.com/office/drawing/2014/main" id="{1C4FCB44-EBF0-EF4E-81C4-30D7DAB4DA02}"/>
              </a:ext>
            </a:extLst>
          </p:cNvPr>
          <p:cNvSpPr/>
          <p:nvPr/>
        </p:nvSpPr>
        <p:spPr>
          <a:xfrm>
            <a:off x="345346" y="758755"/>
            <a:ext cx="10636332" cy="646331"/>
          </a:xfrm>
          <a:prstGeom prst="rect">
            <a:avLst/>
          </a:prstGeom>
          <a:solidFill>
            <a:schemeClr val="accent6">
              <a:lumMod val="60000"/>
              <a:lumOff val="40000"/>
            </a:schemeClr>
          </a:solidFill>
        </p:spPr>
        <p:txBody>
          <a:bodyPr wrap="square">
            <a:spAutoFit/>
          </a:bodyPr>
          <a:lstStyle/>
          <a:p>
            <a:r>
              <a:rPr lang="en-US" sz="3600" b="1" spc="-10" dirty="0">
                <a:uFill>
                  <a:solidFill>
                    <a:srgbClr val="000000"/>
                  </a:solidFill>
                </a:uFill>
              </a:rPr>
              <a:t>What Are The Types</a:t>
            </a:r>
            <a:r>
              <a:rPr lang="en-US" sz="3600" b="1" spc="-25" dirty="0">
                <a:uFill>
                  <a:solidFill>
                    <a:srgbClr val="000000"/>
                  </a:solidFill>
                </a:uFill>
              </a:rPr>
              <a:t> </a:t>
            </a:r>
            <a:r>
              <a:rPr lang="en-US" sz="3600" b="1" dirty="0">
                <a:uFill>
                  <a:solidFill>
                    <a:srgbClr val="000000"/>
                  </a:solidFill>
                </a:uFill>
              </a:rPr>
              <a:t>Of</a:t>
            </a:r>
            <a:r>
              <a:rPr lang="en-US" sz="3600" b="1" spc="-5" dirty="0">
                <a:uFill>
                  <a:solidFill>
                    <a:srgbClr val="000000"/>
                  </a:solidFill>
                </a:uFill>
              </a:rPr>
              <a:t> </a:t>
            </a:r>
            <a:r>
              <a:rPr lang="en-US" sz="3600" b="1" spc="-65" dirty="0">
                <a:uFill>
                  <a:solidFill>
                    <a:srgbClr val="000000"/>
                  </a:solidFill>
                </a:uFill>
              </a:rPr>
              <a:t>Value</a:t>
            </a:r>
            <a:r>
              <a:rPr lang="en-US" sz="3600" b="1" dirty="0">
                <a:uFill>
                  <a:solidFill>
                    <a:srgbClr val="000000"/>
                  </a:solidFill>
                </a:uFill>
              </a:rPr>
              <a:t> </a:t>
            </a:r>
            <a:r>
              <a:rPr lang="en-US" sz="3600" b="1" spc="-5" dirty="0">
                <a:uFill>
                  <a:solidFill>
                    <a:srgbClr val="000000"/>
                  </a:solidFill>
                </a:uFill>
              </a:rPr>
              <a:t>Chain?</a:t>
            </a:r>
            <a:endParaRPr lang="en-US" sz="3600" b="1" dirty="0"/>
          </a:p>
        </p:txBody>
      </p:sp>
      <p:sp>
        <p:nvSpPr>
          <p:cNvPr id="3" name="Rectangle 2">
            <a:extLst>
              <a:ext uri="{FF2B5EF4-FFF2-40B4-BE49-F238E27FC236}">
                <a16:creationId xmlns:a16="http://schemas.microsoft.com/office/drawing/2014/main" id="{CED69363-E249-444F-8A01-A1B3D909270E}"/>
              </a:ext>
            </a:extLst>
          </p:cNvPr>
          <p:cNvSpPr/>
          <p:nvPr/>
        </p:nvSpPr>
        <p:spPr>
          <a:xfrm>
            <a:off x="886690" y="1702048"/>
            <a:ext cx="10184919" cy="4703852"/>
          </a:xfrm>
          <a:prstGeom prst="rect">
            <a:avLst/>
          </a:prstGeom>
        </p:spPr>
        <p:txBody>
          <a:bodyPr wrap="square">
            <a:spAutoFit/>
          </a:bodyPr>
          <a:lstStyle/>
          <a:p>
            <a:pPr marL="12700" marR="5080">
              <a:spcBef>
                <a:spcPts val="105"/>
              </a:spcBef>
              <a:tabLst>
                <a:tab pos="354965" algn="l"/>
                <a:tab pos="355600" algn="l"/>
              </a:tabLst>
            </a:pPr>
            <a:r>
              <a:rPr lang="en-US" sz="4800" spc="-40" dirty="0">
                <a:cs typeface="Calibri"/>
              </a:rPr>
              <a:t>Value</a:t>
            </a:r>
            <a:r>
              <a:rPr lang="en-US" sz="4800" spc="-5" dirty="0">
                <a:cs typeface="Calibri"/>
              </a:rPr>
              <a:t> Chain</a:t>
            </a:r>
            <a:r>
              <a:rPr lang="en-US" sz="4800" spc="20" dirty="0">
                <a:cs typeface="Calibri"/>
              </a:rPr>
              <a:t> </a:t>
            </a:r>
            <a:r>
              <a:rPr lang="en-US" sz="4800" dirty="0">
                <a:cs typeface="Calibri"/>
              </a:rPr>
              <a:t>is</a:t>
            </a:r>
            <a:r>
              <a:rPr lang="en-US" sz="4800" spc="-10" dirty="0">
                <a:cs typeface="Calibri"/>
              </a:rPr>
              <a:t> </a:t>
            </a:r>
            <a:r>
              <a:rPr lang="en-US" sz="4800" spc="-20" dirty="0">
                <a:cs typeface="Calibri"/>
              </a:rPr>
              <a:t>categorized</a:t>
            </a:r>
            <a:r>
              <a:rPr lang="en-US" sz="4800" spc="-5" dirty="0">
                <a:cs typeface="Calibri"/>
              </a:rPr>
              <a:t> </a:t>
            </a:r>
            <a:r>
              <a:rPr lang="en-US" sz="4800" spc="-20" dirty="0">
                <a:cs typeface="Calibri"/>
              </a:rPr>
              <a:t>into</a:t>
            </a:r>
            <a:r>
              <a:rPr lang="en-US" sz="4800" spc="5" dirty="0">
                <a:cs typeface="Calibri"/>
              </a:rPr>
              <a:t> </a:t>
            </a:r>
            <a:r>
              <a:rPr lang="en-US" sz="4800" dirty="0">
                <a:cs typeface="Calibri"/>
              </a:rPr>
              <a:t>types</a:t>
            </a:r>
            <a:r>
              <a:rPr lang="en-US" sz="4800" spc="-10" dirty="0">
                <a:cs typeface="Calibri"/>
              </a:rPr>
              <a:t> </a:t>
            </a:r>
            <a:r>
              <a:rPr lang="en-US" sz="4800" spc="-5" dirty="0">
                <a:cs typeface="Calibri"/>
              </a:rPr>
              <a:t>based</a:t>
            </a:r>
            <a:r>
              <a:rPr lang="en-US" sz="4800" spc="-10" dirty="0">
                <a:cs typeface="Calibri"/>
              </a:rPr>
              <a:t> </a:t>
            </a:r>
            <a:r>
              <a:rPr lang="en-US" sz="4800" dirty="0">
                <a:cs typeface="Calibri"/>
              </a:rPr>
              <a:t>on </a:t>
            </a:r>
            <a:r>
              <a:rPr lang="en-US" sz="4800" spc="-705" dirty="0">
                <a:cs typeface="Calibri"/>
              </a:rPr>
              <a:t> </a:t>
            </a:r>
            <a:r>
              <a:rPr lang="en-US" sz="4800" dirty="0">
                <a:cs typeface="Calibri"/>
              </a:rPr>
              <a:t>the</a:t>
            </a:r>
            <a:r>
              <a:rPr lang="en-US" sz="4800" spc="-15" dirty="0">
                <a:cs typeface="Calibri"/>
              </a:rPr>
              <a:t> </a:t>
            </a:r>
            <a:r>
              <a:rPr lang="en-US" sz="4800" dirty="0">
                <a:cs typeface="Calibri"/>
              </a:rPr>
              <a:t>type of</a:t>
            </a:r>
            <a:r>
              <a:rPr lang="en-US" sz="4800" spc="-5" dirty="0">
                <a:cs typeface="Calibri"/>
              </a:rPr>
              <a:t> </a:t>
            </a:r>
            <a:r>
              <a:rPr lang="en-US" sz="4800" spc="-20" dirty="0">
                <a:cs typeface="Calibri"/>
              </a:rPr>
              <a:t>organizations.</a:t>
            </a:r>
            <a:endParaRPr lang="en-US" sz="4800" dirty="0">
              <a:cs typeface="Calibri"/>
            </a:endParaRPr>
          </a:p>
          <a:p>
            <a:pPr marL="1155700" lvl="1" indent="-229235">
              <a:buFont typeface="Arial"/>
              <a:buChar char="•"/>
              <a:tabLst>
                <a:tab pos="1156335" algn="l"/>
              </a:tabLst>
            </a:pPr>
            <a:r>
              <a:rPr lang="en-US" sz="4800" spc="-10" dirty="0">
                <a:cs typeface="Calibri"/>
              </a:rPr>
              <a:t>Manufacturing</a:t>
            </a:r>
            <a:r>
              <a:rPr lang="en-US" sz="4800" dirty="0">
                <a:cs typeface="Calibri"/>
              </a:rPr>
              <a:t> </a:t>
            </a:r>
            <a:r>
              <a:rPr lang="en-US" sz="4800" spc="-10" dirty="0">
                <a:cs typeface="Calibri"/>
              </a:rPr>
              <a:t>based.</a:t>
            </a:r>
            <a:endParaRPr lang="en-US" sz="4800" dirty="0">
              <a:cs typeface="Calibri"/>
            </a:endParaRPr>
          </a:p>
          <a:p>
            <a:pPr marL="1155700" lvl="1" indent="-229235">
              <a:spcBef>
                <a:spcPts val="675"/>
              </a:spcBef>
              <a:buFont typeface="Arial"/>
              <a:buChar char="•"/>
              <a:tabLst>
                <a:tab pos="1156335" algn="l"/>
              </a:tabLst>
            </a:pPr>
            <a:r>
              <a:rPr lang="en-US" sz="4800" spc="-5" dirty="0">
                <a:cs typeface="Calibri"/>
              </a:rPr>
              <a:t>Service</a:t>
            </a:r>
            <a:r>
              <a:rPr lang="en-US" sz="4800" spc="-30" dirty="0">
                <a:cs typeface="Calibri"/>
              </a:rPr>
              <a:t> </a:t>
            </a:r>
            <a:r>
              <a:rPr lang="en-US" sz="4800" spc="-5" dirty="0">
                <a:cs typeface="Calibri"/>
              </a:rPr>
              <a:t>based.</a:t>
            </a:r>
            <a:endParaRPr lang="en-US" sz="4800" dirty="0">
              <a:cs typeface="Calibri"/>
            </a:endParaRPr>
          </a:p>
          <a:p>
            <a:pPr marL="1155700" lvl="1" indent="-229235">
              <a:spcBef>
                <a:spcPts val="670"/>
              </a:spcBef>
              <a:buFont typeface="Arial"/>
              <a:buChar char="•"/>
              <a:tabLst>
                <a:tab pos="1156335" algn="l"/>
              </a:tabLst>
            </a:pPr>
            <a:r>
              <a:rPr lang="en-US" sz="4800" spc="-5" dirty="0">
                <a:cs typeface="Calibri"/>
              </a:rPr>
              <a:t>Both</a:t>
            </a:r>
            <a:r>
              <a:rPr lang="en-US" sz="4800" spc="-10" dirty="0">
                <a:cs typeface="Calibri"/>
              </a:rPr>
              <a:t> manufacturing</a:t>
            </a:r>
            <a:r>
              <a:rPr lang="en-US" sz="4800" spc="25" dirty="0">
                <a:cs typeface="Calibri"/>
              </a:rPr>
              <a:t> </a:t>
            </a:r>
            <a:r>
              <a:rPr lang="en-US" sz="4800" spc="-5" dirty="0">
                <a:cs typeface="Calibri"/>
              </a:rPr>
              <a:t>and</a:t>
            </a:r>
            <a:r>
              <a:rPr lang="en-US" sz="4800" spc="15" dirty="0">
                <a:cs typeface="Calibri"/>
              </a:rPr>
              <a:t> </a:t>
            </a:r>
            <a:r>
              <a:rPr lang="en-US" sz="4800" spc="-5" dirty="0">
                <a:cs typeface="Calibri"/>
              </a:rPr>
              <a:t>service</a:t>
            </a:r>
            <a:r>
              <a:rPr lang="en-US" sz="4800" spc="10" dirty="0">
                <a:cs typeface="Calibri"/>
              </a:rPr>
              <a:t> </a:t>
            </a:r>
            <a:r>
              <a:rPr lang="en-US" sz="4800" spc="-10" dirty="0">
                <a:cs typeface="Calibri"/>
              </a:rPr>
              <a:t>based.</a:t>
            </a:r>
            <a:endParaRPr lang="en-US" sz="4800" dirty="0">
              <a:cs typeface="Calibri"/>
            </a:endParaRPr>
          </a:p>
        </p:txBody>
      </p:sp>
    </p:spTree>
    <p:extLst>
      <p:ext uri="{BB962C8B-B14F-4D97-AF65-F5344CB8AC3E}">
        <p14:creationId xmlns:p14="http://schemas.microsoft.com/office/powerpoint/2010/main" val="537354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2DA4518E-08BF-4D1E-9392-020CCBBCD470}"/>
              </a:ext>
            </a:extLst>
          </p:cNvPr>
          <p:cNvPicPr>
            <a:picLocks noChangeAspect="1"/>
          </p:cNvPicPr>
          <p:nvPr/>
        </p:nvPicPr>
        <p:blipFill rotWithShape="1">
          <a:blip r:embed="rId2">
            <a:extLst>
              <a:ext uri="{BEBA8EAE-BF5A-486C-A8C5-ECC9F3942E4B}">
                <a14:imgProps xmlns:a14="http://schemas.microsoft.com/office/drawing/2010/main">
                  <a14:imgLayer r:embed="rId3">
                    <a14:imgEffect>
                      <a14:brightnessContrast bright="11000"/>
                    </a14:imgEffect>
                  </a14:imgLayer>
                </a14:imgProps>
              </a:ext>
              <a:ext uri="{28A0092B-C50C-407E-A947-70E740481C1C}">
                <a14:useLocalDpi xmlns:a14="http://schemas.microsoft.com/office/drawing/2010/main" val="0"/>
              </a:ext>
            </a:extLst>
          </a:blip>
          <a:srcRect/>
          <a:stretch/>
        </p:blipFill>
        <p:spPr>
          <a:xfrm>
            <a:off x="11071610" y="62144"/>
            <a:ext cx="1019777" cy="1019777"/>
          </a:xfrm>
          <a:prstGeom prst="rect">
            <a:avLst/>
          </a:prstGeom>
          <a:gradFill>
            <a:gsLst>
              <a:gs pos="81000">
                <a:schemeClr val="accent1">
                  <a:lumMod val="5000"/>
                  <a:lumOff val="95000"/>
                  <a:alpha val="3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a:glow rad="127000">
              <a:schemeClr val="accent1">
                <a:alpha val="0"/>
              </a:schemeClr>
            </a:glow>
            <a:outerShdw blurRad="50800" dist="50800" dir="5400000" algn="ctr" rotWithShape="0">
              <a:srgbClr val="000000">
                <a:alpha val="0"/>
              </a:srgbClr>
            </a:outerShdw>
            <a:reflection stA="0" endPos="65000" dist="50800" dir="5400000" sy="-100000" algn="bl" rotWithShape="0"/>
          </a:effectLst>
        </p:spPr>
      </p:pic>
      <p:cxnSp>
        <p:nvCxnSpPr>
          <p:cNvPr id="10" name="Straight Connector 9">
            <a:extLst>
              <a:ext uri="{FF2B5EF4-FFF2-40B4-BE49-F238E27FC236}">
                <a16:creationId xmlns:a16="http://schemas.microsoft.com/office/drawing/2014/main" id="{8707D5AA-53EB-4FF2-8324-759B76E1EF86}"/>
              </a:ext>
            </a:extLst>
          </p:cNvPr>
          <p:cNvCxnSpPr>
            <a:cxnSpLocks/>
          </p:cNvCxnSpPr>
          <p:nvPr/>
        </p:nvCxnSpPr>
        <p:spPr>
          <a:xfrm>
            <a:off x="0" y="6471820"/>
            <a:ext cx="12192000" cy="0"/>
          </a:xfrm>
          <a:prstGeom prst="line">
            <a:avLst/>
          </a:prstGeom>
          <a:ln w="28575">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144B0EA6-15A7-47DA-9C01-E6361AA5EF41}"/>
              </a:ext>
            </a:extLst>
          </p:cNvPr>
          <p:cNvCxnSpPr>
            <a:cxnSpLocks/>
          </p:cNvCxnSpPr>
          <p:nvPr/>
        </p:nvCxnSpPr>
        <p:spPr>
          <a:xfrm>
            <a:off x="12067" y="6516221"/>
            <a:ext cx="12192000" cy="0"/>
          </a:xfrm>
          <a:prstGeom prst="line">
            <a:avLst/>
          </a:prstGeom>
          <a:ln w="28575">
            <a:solidFill>
              <a:schemeClr val="accent4">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9C6ABAF0-4FBD-4F17-AE83-F61F25EEAB55}"/>
              </a:ext>
            </a:extLst>
          </p:cNvPr>
          <p:cNvCxnSpPr>
            <a:cxnSpLocks/>
          </p:cNvCxnSpPr>
          <p:nvPr/>
        </p:nvCxnSpPr>
        <p:spPr>
          <a:xfrm>
            <a:off x="109329" y="580000"/>
            <a:ext cx="10872349" cy="0"/>
          </a:xfrm>
          <a:prstGeom prst="line">
            <a:avLst/>
          </a:prstGeom>
          <a:ln w="28575">
            <a:solidFill>
              <a:schemeClr val="accent4">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A70A6830-F89A-4231-9862-AE9829F5A7F1}"/>
              </a:ext>
            </a:extLst>
          </p:cNvPr>
          <p:cNvCxnSpPr>
            <a:cxnSpLocks/>
          </p:cNvCxnSpPr>
          <p:nvPr/>
        </p:nvCxnSpPr>
        <p:spPr>
          <a:xfrm>
            <a:off x="109329" y="580000"/>
            <a:ext cx="10872349" cy="0"/>
          </a:xfrm>
          <a:prstGeom prst="line">
            <a:avLst/>
          </a:prstGeom>
          <a:ln w="28575">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pic>
        <p:nvPicPr>
          <p:cNvPr id="17" name="Picture 16">
            <a:extLst>
              <a:ext uri="{FF2B5EF4-FFF2-40B4-BE49-F238E27FC236}">
                <a16:creationId xmlns:a16="http://schemas.microsoft.com/office/drawing/2014/main" id="{88E33C2F-0984-4A5C-A7E4-A194916A6AD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0945" y="6551733"/>
            <a:ext cx="324401" cy="306267"/>
          </a:xfrm>
          <a:prstGeom prst="rect">
            <a:avLst/>
          </a:prstGeom>
        </p:spPr>
      </p:pic>
      <p:cxnSp>
        <p:nvCxnSpPr>
          <p:cNvPr id="16" name="Straight Connector 15">
            <a:extLst>
              <a:ext uri="{FF2B5EF4-FFF2-40B4-BE49-F238E27FC236}">
                <a16:creationId xmlns:a16="http://schemas.microsoft.com/office/drawing/2014/main" id="{64C13D5A-A756-4407-A7D8-030851411A74}"/>
              </a:ext>
            </a:extLst>
          </p:cNvPr>
          <p:cNvCxnSpPr>
            <a:cxnSpLocks/>
          </p:cNvCxnSpPr>
          <p:nvPr/>
        </p:nvCxnSpPr>
        <p:spPr>
          <a:xfrm>
            <a:off x="109329" y="501580"/>
            <a:ext cx="10872349" cy="0"/>
          </a:xfrm>
          <a:prstGeom prst="line">
            <a:avLst/>
          </a:prstGeom>
          <a:ln w="28575">
            <a:solidFill>
              <a:schemeClr val="accent4">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2" name="Rectangle 1">
            <a:extLst>
              <a:ext uri="{FF2B5EF4-FFF2-40B4-BE49-F238E27FC236}">
                <a16:creationId xmlns:a16="http://schemas.microsoft.com/office/drawing/2014/main" id="{83396BCE-1E3B-6B48-A768-43D5D62ED2E3}"/>
              </a:ext>
            </a:extLst>
          </p:cNvPr>
          <p:cNvSpPr/>
          <p:nvPr/>
        </p:nvSpPr>
        <p:spPr>
          <a:xfrm>
            <a:off x="345346" y="727978"/>
            <a:ext cx="10636332" cy="707886"/>
          </a:xfrm>
          <a:prstGeom prst="rect">
            <a:avLst/>
          </a:prstGeom>
          <a:solidFill>
            <a:schemeClr val="accent6">
              <a:lumMod val="60000"/>
              <a:lumOff val="40000"/>
            </a:schemeClr>
          </a:solidFill>
        </p:spPr>
        <p:txBody>
          <a:bodyPr wrap="square">
            <a:spAutoFit/>
          </a:bodyPr>
          <a:lstStyle/>
          <a:p>
            <a:pPr algn="just"/>
            <a:r>
              <a:rPr lang="en-US" sz="4000" b="1" dirty="0">
                <a:latin typeface="Times New Roman" panose="02020603050405020304" pitchFamily="18" charset="0"/>
                <a:ea typeface="Calibri" panose="020F0502020204030204" pitchFamily="34" charset="0"/>
                <a:cs typeface="Times New Roman" panose="02020603050405020304" pitchFamily="18" charset="0"/>
              </a:rPr>
              <a:t>Types of Value Creation businesses Cont’d</a:t>
            </a:r>
            <a:endParaRPr lang="en-US" sz="4000" b="1"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a:extLst>
              <a:ext uri="{FF2B5EF4-FFF2-40B4-BE49-F238E27FC236}">
                <a16:creationId xmlns:a16="http://schemas.microsoft.com/office/drawing/2014/main" id="{E6692E6F-633D-8549-B290-D20C7A83DDE4}"/>
              </a:ext>
            </a:extLst>
          </p:cNvPr>
          <p:cNvSpPr/>
          <p:nvPr/>
        </p:nvSpPr>
        <p:spPr>
          <a:xfrm>
            <a:off x="613559" y="1665237"/>
            <a:ext cx="4967844" cy="4647426"/>
          </a:xfrm>
          <a:prstGeom prst="rect">
            <a:avLst/>
          </a:prstGeom>
        </p:spPr>
        <p:txBody>
          <a:bodyPr wrap="square">
            <a:spAutoFit/>
          </a:bodyPr>
          <a:lstStyle/>
          <a:p>
            <a:pPr marL="457200" marR="0" lvl="0" indent="-457200" algn="just">
              <a:spcBef>
                <a:spcPts val="0"/>
              </a:spcBef>
              <a:spcAft>
                <a:spcPts val="0"/>
              </a:spcAft>
              <a:buFont typeface="Wingdings" pitchFamily="2" charset="2"/>
              <a:buChar char="Ø"/>
            </a:pPr>
            <a:r>
              <a:rPr lang="en-US" sz="2800" dirty="0">
                <a:latin typeface="Times New Roman" panose="02020603050405020304" pitchFamily="18" charset="0"/>
                <a:ea typeface="Calibri" panose="020F0502020204030204" pitchFamily="34" charset="0"/>
                <a:cs typeface="Times New Roman" panose="02020603050405020304" pitchFamily="18" charset="0"/>
              </a:rPr>
              <a:t>Supermarket Business.</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lvl="0" indent="-457200" algn="just">
              <a:spcBef>
                <a:spcPts val="0"/>
              </a:spcBef>
              <a:spcAft>
                <a:spcPts val="0"/>
              </a:spcAft>
              <a:buFont typeface="Wingdings" pitchFamily="2" charset="2"/>
              <a:buChar char="Ø"/>
            </a:pPr>
            <a:r>
              <a:rPr lang="en-US" sz="2800" dirty="0">
                <a:latin typeface="Times New Roman" panose="02020603050405020304" pitchFamily="18" charset="0"/>
                <a:ea typeface="Calibri" panose="020F0502020204030204" pitchFamily="34" charset="0"/>
                <a:cs typeface="Times New Roman" panose="02020603050405020304" pitchFamily="18" charset="0"/>
              </a:rPr>
              <a:t>Transport Business</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lvl="0" indent="-457200" algn="just">
              <a:spcBef>
                <a:spcPts val="0"/>
              </a:spcBef>
              <a:spcAft>
                <a:spcPts val="0"/>
              </a:spcAft>
              <a:buFont typeface="Wingdings" pitchFamily="2" charset="2"/>
              <a:buChar char="Ø"/>
            </a:pPr>
            <a:r>
              <a:rPr lang="en-US" sz="2800" dirty="0">
                <a:latin typeface="Times New Roman" panose="02020603050405020304" pitchFamily="18" charset="0"/>
                <a:ea typeface="Calibri" panose="020F0502020204030204" pitchFamily="34" charset="0"/>
                <a:cs typeface="Times New Roman" panose="02020603050405020304" pitchFamily="18" charset="0"/>
              </a:rPr>
              <a:t>Digital Products.</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lvl="0" indent="-457200" algn="just">
              <a:spcBef>
                <a:spcPts val="0"/>
              </a:spcBef>
              <a:spcAft>
                <a:spcPts val="0"/>
              </a:spcAft>
              <a:buFont typeface="Wingdings" pitchFamily="2" charset="2"/>
              <a:buChar char="Ø"/>
            </a:pPr>
            <a:r>
              <a:rPr lang="en-US" sz="2800" dirty="0">
                <a:latin typeface="Times New Roman" panose="02020603050405020304" pitchFamily="18" charset="0"/>
                <a:ea typeface="Calibri" panose="020F0502020204030204" pitchFamily="34" charset="0"/>
                <a:cs typeface="Times New Roman" panose="02020603050405020304" pitchFamily="18" charset="0"/>
              </a:rPr>
              <a:t>FMCG</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lvl="0" indent="-457200" algn="just">
              <a:spcBef>
                <a:spcPts val="0"/>
              </a:spcBef>
              <a:spcAft>
                <a:spcPts val="0"/>
              </a:spcAft>
              <a:buFont typeface="Wingdings" pitchFamily="2" charset="2"/>
              <a:buChar char="Ø"/>
            </a:pPr>
            <a:r>
              <a:rPr lang="en-US" sz="2800" dirty="0">
                <a:latin typeface="Times New Roman" panose="02020603050405020304" pitchFamily="18" charset="0"/>
                <a:ea typeface="Calibri" panose="020F0502020204030204" pitchFamily="34" charset="0"/>
                <a:cs typeface="Times New Roman" panose="02020603050405020304" pitchFamily="18" charset="0"/>
              </a:rPr>
              <a:t>Commodities.</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lvl="0" indent="-457200" algn="just">
              <a:spcBef>
                <a:spcPts val="0"/>
              </a:spcBef>
              <a:spcAft>
                <a:spcPts val="0"/>
              </a:spcAft>
              <a:buFont typeface="Wingdings" pitchFamily="2" charset="2"/>
              <a:buChar char="Ø"/>
            </a:pPr>
            <a:r>
              <a:rPr lang="en-US" sz="2800" dirty="0">
                <a:latin typeface="Times New Roman" panose="02020603050405020304" pitchFamily="18" charset="0"/>
                <a:ea typeface="Calibri" panose="020F0502020204030204" pitchFamily="34" charset="0"/>
                <a:cs typeface="Times New Roman" panose="02020603050405020304" pitchFamily="18" charset="0"/>
              </a:rPr>
              <a:t>Products</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lvl="0" indent="-457200" algn="just">
              <a:spcBef>
                <a:spcPts val="0"/>
              </a:spcBef>
              <a:spcAft>
                <a:spcPts val="0"/>
              </a:spcAft>
              <a:buFont typeface="Wingdings" pitchFamily="2" charset="2"/>
              <a:buChar char="Ø"/>
            </a:pPr>
            <a:r>
              <a:rPr lang="en-US" sz="2800" dirty="0">
                <a:latin typeface="Times New Roman" panose="02020603050405020304" pitchFamily="18" charset="0"/>
                <a:ea typeface="Calibri" panose="020F0502020204030204" pitchFamily="34" charset="0"/>
                <a:cs typeface="Times New Roman" panose="02020603050405020304" pitchFamily="18" charset="0"/>
              </a:rPr>
              <a:t>Services</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lvl="0" indent="-457200" algn="just">
              <a:spcBef>
                <a:spcPts val="0"/>
              </a:spcBef>
              <a:spcAft>
                <a:spcPts val="0"/>
              </a:spcAft>
              <a:buFont typeface="Wingdings" pitchFamily="2" charset="2"/>
              <a:buChar char="Ø"/>
            </a:pPr>
            <a:r>
              <a:rPr lang="en-US" sz="2800" dirty="0">
                <a:latin typeface="Times New Roman" panose="02020603050405020304" pitchFamily="18" charset="0"/>
                <a:ea typeface="Calibri" panose="020F0502020204030204" pitchFamily="34" charset="0"/>
                <a:cs typeface="Times New Roman" panose="02020603050405020304" pitchFamily="18" charset="0"/>
              </a:rPr>
              <a:t>Processes</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lvl="0" indent="-457200" algn="just">
              <a:spcBef>
                <a:spcPts val="0"/>
              </a:spcBef>
              <a:spcAft>
                <a:spcPts val="0"/>
              </a:spcAft>
              <a:buFont typeface="Wingdings" pitchFamily="2" charset="2"/>
              <a:buChar char="Ø"/>
            </a:pPr>
            <a:r>
              <a:rPr lang="en-US" sz="2800" dirty="0">
                <a:latin typeface="Times New Roman" panose="02020603050405020304" pitchFamily="18" charset="0"/>
                <a:ea typeface="Calibri" panose="020F0502020204030204" pitchFamily="34" charset="0"/>
                <a:cs typeface="Times New Roman" panose="02020603050405020304" pitchFamily="18" charset="0"/>
              </a:rPr>
              <a:t>Machines</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lvl="0" indent="-457200" algn="just">
              <a:spcBef>
                <a:spcPts val="0"/>
              </a:spcBef>
              <a:spcAft>
                <a:spcPts val="0"/>
              </a:spcAft>
              <a:buFont typeface="Wingdings" pitchFamily="2" charset="2"/>
              <a:buChar char="Ø"/>
            </a:pPr>
            <a:r>
              <a:rPr lang="en-US" sz="2800" dirty="0">
                <a:latin typeface="Times New Roman" panose="02020603050405020304" pitchFamily="18" charset="0"/>
                <a:ea typeface="Calibri" panose="020F0502020204030204" pitchFamily="34" charset="0"/>
                <a:cs typeface="Times New Roman" panose="02020603050405020304" pitchFamily="18" charset="0"/>
              </a:rPr>
              <a:t>Information Technology</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spcBef>
                <a:spcPts val="0"/>
              </a:spcBef>
              <a:spcAft>
                <a:spcPts val="0"/>
              </a:spcAft>
              <a:buFont typeface="+mj-lt"/>
              <a:buAutoNum type="arabicPeriod"/>
            </a:pP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3">
            <a:extLst>
              <a:ext uri="{FF2B5EF4-FFF2-40B4-BE49-F238E27FC236}">
                <a16:creationId xmlns:a16="http://schemas.microsoft.com/office/drawing/2014/main" id="{27D9B708-89BF-BB4A-B3B8-CCA53A9799CF}"/>
              </a:ext>
            </a:extLst>
          </p:cNvPr>
          <p:cNvSpPr/>
          <p:nvPr/>
        </p:nvSpPr>
        <p:spPr>
          <a:xfrm>
            <a:off x="6108067" y="1595021"/>
            <a:ext cx="5664530" cy="5262979"/>
          </a:xfrm>
          <a:prstGeom prst="rect">
            <a:avLst/>
          </a:prstGeom>
        </p:spPr>
        <p:txBody>
          <a:bodyPr wrap="square">
            <a:spAutoFit/>
          </a:bodyPr>
          <a:lstStyle/>
          <a:p>
            <a:pPr marL="342900" marR="0" lvl="0" indent="-342900" algn="just">
              <a:spcBef>
                <a:spcPts val="0"/>
              </a:spcBef>
              <a:spcAft>
                <a:spcPts val="0"/>
              </a:spcAft>
              <a:buFont typeface="Wingdings" pitchFamily="2" charset="2"/>
              <a:buChar char="Ø"/>
            </a:pPr>
            <a:r>
              <a:rPr lang="en-US" sz="2800" dirty="0">
                <a:latin typeface="Times New Roman" panose="02020603050405020304" pitchFamily="18" charset="0"/>
                <a:ea typeface="Calibri" panose="020F0502020204030204" pitchFamily="34" charset="0"/>
                <a:cs typeface="Times New Roman" panose="02020603050405020304" pitchFamily="18" charset="0"/>
              </a:rPr>
              <a:t>Handwork/Craft</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spcBef>
                <a:spcPts val="0"/>
              </a:spcBef>
              <a:spcAft>
                <a:spcPts val="0"/>
              </a:spcAft>
              <a:buFont typeface="Wingdings" pitchFamily="2" charset="2"/>
              <a:buChar char="Ø"/>
            </a:pPr>
            <a:r>
              <a:rPr lang="en-US" sz="2800" dirty="0">
                <a:latin typeface="Times New Roman" panose="02020603050405020304" pitchFamily="18" charset="0"/>
                <a:ea typeface="Calibri" panose="020F0502020204030204" pitchFamily="34" charset="0"/>
                <a:cs typeface="Times New Roman" panose="02020603050405020304" pitchFamily="18" charset="0"/>
              </a:rPr>
              <a:t>Knowledge Work</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spcBef>
                <a:spcPts val="0"/>
              </a:spcBef>
              <a:spcAft>
                <a:spcPts val="0"/>
              </a:spcAft>
              <a:buFont typeface="Wingdings" pitchFamily="2" charset="2"/>
              <a:buChar char="Ø"/>
            </a:pPr>
            <a:r>
              <a:rPr lang="en-US" sz="2800" dirty="0">
                <a:latin typeface="Times New Roman" panose="02020603050405020304" pitchFamily="18" charset="0"/>
                <a:ea typeface="Calibri" panose="020F0502020204030204" pitchFamily="34" charset="0"/>
                <a:cs typeface="Times New Roman" panose="02020603050405020304" pitchFamily="18" charset="0"/>
              </a:rPr>
              <a:t>Transportation</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spcBef>
                <a:spcPts val="0"/>
              </a:spcBef>
              <a:spcAft>
                <a:spcPts val="0"/>
              </a:spcAft>
              <a:buFont typeface="Wingdings" pitchFamily="2" charset="2"/>
              <a:buChar char="Ø"/>
            </a:pPr>
            <a:r>
              <a:rPr lang="en-US" sz="2800" dirty="0">
                <a:latin typeface="Times New Roman" panose="02020603050405020304" pitchFamily="18" charset="0"/>
                <a:ea typeface="Calibri" panose="020F0502020204030204" pitchFamily="34" charset="0"/>
                <a:cs typeface="Times New Roman" panose="02020603050405020304" pitchFamily="18" charset="0"/>
              </a:rPr>
              <a:t>Communication</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spcBef>
                <a:spcPts val="0"/>
              </a:spcBef>
              <a:spcAft>
                <a:spcPts val="0"/>
              </a:spcAft>
              <a:buFont typeface="Wingdings" pitchFamily="2" charset="2"/>
              <a:buChar char="Ø"/>
            </a:pPr>
            <a:r>
              <a:rPr lang="en-US" sz="2800" dirty="0">
                <a:latin typeface="Times New Roman" panose="02020603050405020304" pitchFamily="18" charset="0"/>
                <a:ea typeface="Calibri" panose="020F0502020204030204" pitchFamily="34" charset="0"/>
                <a:cs typeface="Times New Roman" panose="02020603050405020304" pitchFamily="18" charset="0"/>
              </a:rPr>
              <a:t>FMCG</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spcBef>
                <a:spcPts val="0"/>
              </a:spcBef>
              <a:spcAft>
                <a:spcPts val="0"/>
              </a:spcAft>
              <a:buFont typeface="Wingdings" pitchFamily="2" charset="2"/>
              <a:buChar char="Ø"/>
            </a:pPr>
            <a:r>
              <a:rPr lang="en-US" sz="2800" dirty="0">
                <a:latin typeface="Times New Roman" panose="02020603050405020304" pitchFamily="18" charset="0"/>
                <a:ea typeface="Calibri" panose="020F0502020204030204" pitchFamily="34" charset="0"/>
                <a:cs typeface="Times New Roman" panose="02020603050405020304" pitchFamily="18" charset="0"/>
              </a:rPr>
              <a:t>Media Services</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spcBef>
                <a:spcPts val="0"/>
              </a:spcBef>
              <a:spcAft>
                <a:spcPts val="0"/>
              </a:spcAft>
              <a:buFont typeface="Wingdings" pitchFamily="2" charset="2"/>
              <a:buChar char="Ø"/>
            </a:pPr>
            <a:r>
              <a:rPr lang="en-US" sz="2800" dirty="0">
                <a:latin typeface="Times New Roman" panose="02020603050405020304" pitchFamily="18" charset="0"/>
                <a:ea typeface="Calibri" panose="020F0502020204030204" pitchFamily="34" charset="0"/>
                <a:cs typeface="Times New Roman" panose="02020603050405020304" pitchFamily="18" charset="0"/>
              </a:rPr>
              <a:t>Hospitality Business</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spcBef>
                <a:spcPts val="0"/>
              </a:spcBef>
              <a:spcAft>
                <a:spcPts val="0"/>
              </a:spcAft>
              <a:buFont typeface="Wingdings" pitchFamily="2" charset="2"/>
              <a:buChar char="Ø"/>
            </a:pPr>
            <a:r>
              <a:rPr lang="en-US" sz="2800" dirty="0">
                <a:latin typeface="Times New Roman" panose="02020603050405020304" pitchFamily="18" charset="0"/>
                <a:ea typeface="Calibri" panose="020F0502020204030204" pitchFamily="34" charset="0"/>
                <a:cs typeface="Times New Roman" panose="02020603050405020304" pitchFamily="18" charset="0"/>
              </a:rPr>
              <a:t>Eateries And Food Shops</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spcBef>
                <a:spcPts val="0"/>
              </a:spcBef>
              <a:spcAft>
                <a:spcPts val="0"/>
              </a:spcAft>
              <a:buFont typeface="Wingdings" pitchFamily="2" charset="2"/>
              <a:buChar char="Ø"/>
            </a:pPr>
            <a:r>
              <a:rPr lang="en-US" sz="2800" dirty="0">
                <a:latin typeface="Times New Roman" panose="02020603050405020304" pitchFamily="18" charset="0"/>
                <a:ea typeface="Calibri" panose="020F0502020204030204" pitchFamily="34" charset="0"/>
                <a:cs typeface="Times New Roman" panose="02020603050405020304" pitchFamily="18" charset="0"/>
              </a:rPr>
              <a:t>Financial Services</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spcBef>
                <a:spcPts val="0"/>
              </a:spcBef>
              <a:spcAft>
                <a:spcPts val="0"/>
              </a:spcAft>
              <a:buFont typeface="Wingdings" pitchFamily="2" charset="2"/>
              <a:buChar char="Ø"/>
            </a:pPr>
            <a:r>
              <a:rPr lang="en-US" sz="2800" dirty="0">
                <a:latin typeface="Times New Roman" panose="02020603050405020304" pitchFamily="18" charset="0"/>
                <a:ea typeface="Calibri" panose="020F0502020204030204" pitchFamily="34" charset="0"/>
                <a:cs typeface="Times New Roman" panose="02020603050405020304" pitchFamily="18" charset="0"/>
              </a:rPr>
              <a:t>Agribusiness</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spcBef>
                <a:spcPts val="0"/>
              </a:spcBef>
              <a:spcAft>
                <a:spcPts val="0"/>
              </a:spcAft>
              <a:buFont typeface="Wingdings" pitchFamily="2" charset="2"/>
              <a:buChar char="Ø"/>
            </a:pPr>
            <a:r>
              <a:rPr lang="en-US" sz="2800" dirty="0" err="1">
                <a:latin typeface="Times New Roman" panose="02020603050405020304" pitchFamily="18" charset="0"/>
                <a:ea typeface="Calibri" panose="020F0502020204030204" pitchFamily="34" charset="0"/>
                <a:cs typeface="Times New Roman" panose="02020603050405020304" pitchFamily="18" charset="0"/>
              </a:rPr>
              <a:t>Etc</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349789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2DA4518E-08BF-4D1E-9392-020CCBBCD470}"/>
              </a:ext>
            </a:extLst>
          </p:cNvPr>
          <p:cNvPicPr>
            <a:picLocks noChangeAspect="1"/>
          </p:cNvPicPr>
          <p:nvPr/>
        </p:nvPicPr>
        <p:blipFill rotWithShape="1">
          <a:blip r:embed="rId2">
            <a:extLst>
              <a:ext uri="{BEBA8EAE-BF5A-486C-A8C5-ECC9F3942E4B}">
                <a14:imgProps xmlns:a14="http://schemas.microsoft.com/office/drawing/2010/main">
                  <a14:imgLayer r:embed="rId3">
                    <a14:imgEffect>
                      <a14:brightnessContrast bright="11000"/>
                    </a14:imgEffect>
                  </a14:imgLayer>
                </a14:imgProps>
              </a:ext>
              <a:ext uri="{28A0092B-C50C-407E-A947-70E740481C1C}">
                <a14:useLocalDpi xmlns:a14="http://schemas.microsoft.com/office/drawing/2010/main" val="0"/>
              </a:ext>
            </a:extLst>
          </a:blip>
          <a:srcRect/>
          <a:stretch/>
        </p:blipFill>
        <p:spPr>
          <a:xfrm>
            <a:off x="11071610" y="62144"/>
            <a:ext cx="1019777" cy="1019777"/>
          </a:xfrm>
          <a:prstGeom prst="rect">
            <a:avLst/>
          </a:prstGeom>
          <a:gradFill>
            <a:gsLst>
              <a:gs pos="81000">
                <a:schemeClr val="accent1">
                  <a:lumMod val="5000"/>
                  <a:lumOff val="95000"/>
                  <a:alpha val="3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a:glow rad="127000">
              <a:schemeClr val="accent1">
                <a:alpha val="0"/>
              </a:schemeClr>
            </a:glow>
            <a:outerShdw blurRad="50800" dist="50800" dir="5400000" algn="ctr" rotWithShape="0">
              <a:srgbClr val="000000">
                <a:alpha val="0"/>
              </a:srgbClr>
            </a:outerShdw>
            <a:reflection stA="0" endPos="65000" dist="50800" dir="5400000" sy="-100000" algn="bl" rotWithShape="0"/>
          </a:effectLst>
        </p:spPr>
      </p:pic>
      <p:cxnSp>
        <p:nvCxnSpPr>
          <p:cNvPr id="10" name="Straight Connector 9">
            <a:extLst>
              <a:ext uri="{FF2B5EF4-FFF2-40B4-BE49-F238E27FC236}">
                <a16:creationId xmlns:a16="http://schemas.microsoft.com/office/drawing/2014/main" id="{8707D5AA-53EB-4FF2-8324-759B76E1EF86}"/>
              </a:ext>
            </a:extLst>
          </p:cNvPr>
          <p:cNvCxnSpPr>
            <a:cxnSpLocks/>
          </p:cNvCxnSpPr>
          <p:nvPr/>
        </p:nvCxnSpPr>
        <p:spPr>
          <a:xfrm>
            <a:off x="0" y="6471820"/>
            <a:ext cx="12192000" cy="0"/>
          </a:xfrm>
          <a:prstGeom prst="line">
            <a:avLst/>
          </a:prstGeom>
          <a:ln w="28575">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144B0EA6-15A7-47DA-9C01-E6361AA5EF41}"/>
              </a:ext>
            </a:extLst>
          </p:cNvPr>
          <p:cNvCxnSpPr>
            <a:cxnSpLocks/>
          </p:cNvCxnSpPr>
          <p:nvPr/>
        </p:nvCxnSpPr>
        <p:spPr>
          <a:xfrm>
            <a:off x="12067" y="6516221"/>
            <a:ext cx="12192000" cy="0"/>
          </a:xfrm>
          <a:prstGeom prst="line">
            <a:avLst/>
          </a:prstGeom>
          <a:ln w="28575">
            <a:solidFill>
              <a:schemeClr val="accent4">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9C6ABAF0-4FBD-4F17-AE83-F61F25EEAB55}"/>
              </a:ext>
            </a:extLst>
          </p:cNvPr>
          <p:cNvCxnSpPr>
            <a:cxnSpLocks/>
          </p:cNvCxnSpPr>
          <p:nvPr/>
        </p:nvCxnSpPr>
        <p:spPr>
          <a:xfrm>
            <a:off x="109329" y="580000"/>
            <a:ext cx="10872349" cy="0"/>
          </a:xfrm>
          <a:prstGeom prst="line">
            <a:avLst/>
          </a:prstGeom>
          <a:ln w="28575">
            <a:solidFill>
              <a:schemeClr val="accent4">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A70A6830-F89A-4231-9862-AE9829F5A7F1}"/>
              </a:ext>
            </a:extLst>
          </p:cNvPr>
          <p:cNvCxnSpPr>
            <a:cxnSpLocks/>
          </p:cNvCxnSpPr>
          <p:nvPr/>
        </p:nvCxnSpPr>
        <p:spPr>
          <a:xfrm>
            <a:off x="109329" y="580000"/>
            <a:ext cx="10872349" cy="0"/>
          </a:xfrm>
          <a:prstGeom prst="line">
            <a:avLst/>
          </a:prstGeom>
          <a:ln w="28575">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pic>
        <p:nvPicPr>
          <p:cNvPr id="17" name="Picture 16">
            <a:extLst>
              <a:ext uri="{FF2B5EF4-FFF2-40B4-BE49-F238E27FC236}">
                <a16:creationId xmlns:a16="http://schemas.microsoft.com/office/drawing/2014/main" id="{88E33C2F-0984-4A5C-A7E4-A194916A6AD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0945" y="6551733"/>
            <a:ext cx="324401" cy="306267"/>
          </a:xfrm>
          <a:prstGeom prst="rect">
            <a:avLst/>
          </a:prstGeom>
        </p:spPr>
      </p:pic>
      <p:cxnSp>
        <p:nvCxnSpPr>
          <p:cNvPr id="16" name="Straight Connector 15">
            <a:extLst>
              <a:ext uri="{FF2B5EF4-FFF2-40B4-BE49-F238E27FC236}">
                <a16:creationId xmlns:a16="http://schemas.microsoft.com/office/drawing/2014/main" id="{64C13D5A-A756-4407-A7D8-030851411A74}"/>
              </a:ext>
            </a:extLst>
          </p:cNvPr>
          <p:cNvCxnSpPr>
            <a:cxnSpLocks/>
          </p:cNvCxnSpPr>
          <p:nvPr/>
        </p:nvCxnSpPr>
        <p:spPr>
          <a:xfrm>
            <a:off x="109329" y="501580"/>
            <a:ext cx="10872349" cy="0"/>
          </a:xfrm>
          <a:prstGeom prst="line">
            <a:avLst/>
          </a:prstGeom>
          <a:ln w="28575">
            <a:solidFill>
              <a:schemeClr val="accent4">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3" name="Rectangle 2">
            <a:extLst>
              <a:ext uri="{FF2B5EF4-FFF2-40B4-BE49-F238E27FC236}">
                <a16:creationId xmlns:a16="http://schemas.microsoft.com/office/drawing/2014/main" id="{6FFB4E38-9A83-6C4F-B2E7-EF7DFD788497}"/>
              </a:ext>
            </a:extLst>
          </p:cNvPr>
          <p:cNvSpPr/>
          <p:nvPr/>
        </p:nvSpPr>
        <p:spPr>
          <a:xfrm>
            <a:off x="1033154" y="1081921"/>
            <a:ext cx="9948524" cy="4524315"/>
          </a:xfrm>
          <a:prstGeom prst="rect">
            <a:avLst/>
          </a:prstGeom>
          <a:solidFill>
            <a:schemeClr val="accent6">
              <a:lumMod val="60000"/>
              <a:lumOff val="40000"/>
            </a:schemeClr>
          </a:solidFill>
        </p:spPr>
        <p:txBody>
          <a:bodyPr wrap="square">
            <a:spAutoFit/>
          </a:bodyPr>
          <a:lstStyle/>
          <a:p>
            <a:pPr algn="ctr"/>
            <a:r>
              <a:rPr lang="en-US" sz="9600" b="1" i="1" dirty="0"/>
              <a:t>Where is Money?</a:t>
            </a:r>
          </a:p>
          <a:p>
            <a:pPr algn="ctr"/>
            <a:r>
              <a:rPr lang="en-US" sz="9600" b="1" i="1" dirty="0"/>
              <a:t>I mean where do you find money?</a:t>
            </a:r>
          </a:p>
        </p:txBody>
      </p:sp>
    </p:spTree>
    <p:extLst>
      <p:ext uri="{BB962C8B-B14F-4D97-AF65-F5344CB8AC3E}">
        <p14:creationId xmlns:p14="http://schemas.microsoft.com/office/powerpoint/2010/main" val="28150731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2DA4518E-08BF-4D1E-9392-020CCBBCD470}"/>
              </a:ext>
            </a:extLst>
          </p:cNvPr>
          <p:cNvPicPr>
            <a:picLocks noChangeAspect="1"/>
          </p:cNvPicPr>
          <p:nvPr/>
        </p:nvPicPr>
        <p:blipFill rotWithShape="1">
          <a:blip r:embed="rId2">
            <a:extLst>
              <a:ext uri="{BEBA8EAE-BF5A-486C-A8C5-ECC9F3942E4B}">
                <a14:imgProps xmlns:a14="http://schemas.microsoft.com/office/drawing/2010/main">
                  <a14:imgLayer r:embed="rId3">
                    <a14:imgEffect>
                      <a14:brightnessContrast bright="11000"/>
                    </a14:imgEffect>
                  </a14:imgLayer>
                </a14:imgProps>
              </a:ext>
              <a:ext uri="{28A0092B-C50C-407E-A947-70E740481C1C}">
                <a14:useLocalDpi xmlns:a14="http://schemas.microsoft.com/office/drawing/2010/main" val="0"/>
              </a:ext>
            </a:extLst>
          </a:blip>
          <a:srcRect/>
          <a:stretch/>
        </p:blipFill>
        <p:spPr>
          <a:xfrm>
            <a:off x="11071610" y="62144"/>
            <a:ext cx="1019777" cy="1019777"/>
          </a:xfrm>
          <a:prstGeom prst="rect">
            <a:avLst/>
          </a:prstGeom>
          <a:gradFill>
            <a:gsLst>
              <a:gs pos="81000">
                <a:schemeClr val="accent1">
                  <a:lumMod val="5000"/>
                  <a:lumOff val="95000"/>
                  <a:alpha val="3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a:glow rad="127000">
              <a:schemeClr val="accent1">
                <a:alpha val="0"/>
              </a:schemeClr>
            </a:glow>
            <a:outerShdw blurRad="50800" dist="50800" dir="5400000" algn="ctr" rotWithShape="0">
              <a:srgbClr val="000000">
                <a:alpha val="0"/>
              </a:srgbClr>
            </a:outerShdw>
            <a:reflection stA="0" endPos="65000" dist="50800" dir="5400000" sy="-100000" algn="bl" rotWithShape="0"/>
          </a:effectLst>
        </p:spPr>
      </p:pic>
      <p:cxnSp>
        <p:nvCxnSpPr>
          <p:cNvPr id="10" name="Straight Connector 9">
            <a:extLst>
              <a:ext uri="{FF2B5EF4-FFF2-40B4-BE49-F238E27FC236}">
                <a16:creationId xmlns:a16="http://schemas.microsoft.com/office/drawing/2014/main" id="{8707D5AA-53EB-4FF2-8324-759B76E1EF86}"/>
              </a:ext>
            </a:extLst>
          </p:cNvPr>
          <p:cNvCxnSpPr>
            <a:cxnSpLocks/>
          </p:cNvCxnSpPr>
          <p:nvPr/>
        </p:nvCxnSpPr>
        <p:spPr>
          <a:xfrm>
            <a:off x="0" y="6471820"/>
            <a:ext cx="12192000" cy="0"/>
          </a:xfrm>
          <a:prstGeom prst="line">
            <a:avLst/>
          </a:prstGeom>
          <a:ln w="28575">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144B0EA6-15A7-47DA-9C01-E6361AA5EF41}"/>
              </a:ext>
            </a:extLst>
          </p:cNvPr>
          <p:cNvCxnSpPr>
            <a:cxnSpLocks/>
          </p:cNvCxnSpPr>
          <p:nvPr/>
        </p:nvCxnSpPr>
        <p:spPr>
          <a:xfrm>
            <a:off x="12067" y="6516221"/>
            <a:ext cx="12192000" cy="0"/>
          </a:xfrm>
          <a:prstGeom prst="line">
            <a:avLst/>
          </a:prstGeom>
          <a:ln w="28575">
            <a:solidFill>
              <a:schemeClr val="accent4">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9C6ABAF0-4FBD-4F17-AE83-F61F25EEAB55}"/>
              </a:ext>
            </a:extLst>
          </p:cNvPr>
          <p:cNvCxnSpPr>
            <a:cxnSpLocks/>
          </p:cNvCxnSpPr>
          <p:nvPr/>
        </p:nvCxnSpPr>
        <p:spPr>
          <a:xfrm>
            <a:off x="109329" y="580000"/>
            <a:ext cx="10872349" cy="0"/>
          </a:xfrm>
          <a:prstGeom prst="line">
            <a:avLst/>
          </a:prstGeom>
          <a:ln w="28575">
            <a:solidFill>
              <a:schemeClr val="accent4">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A70A6830-F89A-4231-9862-AE9829F5A7F1}"/>
              </a:ext>
            </a:extLst>
          </p:cNvPr>
          <p:cNvCxnSpPr>
            <a:cxnSpLocks/>
          </p:cNvCxnSpPr>
          <p:nvPr/>
        </p:nvCxnSpPr>
        <p:spPr>
          <a:xfrm>
            <a:off x="109329" y="580000"/>
            <a:ext cx="10872349" cy="0"/>
          </a:xfrm>
          <a:prstGeom prst="line">
            <a:avLst/>
          </a:prstGeom>
          <a:ln w="28575">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pic>
        <p:nvPicPr>
          <p:cNvPr id="17" name="Picture 16">
            <a:extLst>
              <a:ext uri="{FF2B5EF4-FFF2-40B4-BE49-F238E27FC236}">
                <a16:creationId xmlns:a16="http://schemas.microsoft.com/office/drawing/2014/main" id="{88E33C2F-0984-4A5C-A7E4-A194916A6AD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0945" y="6551733"/>
            <a:ext cx="324401" cy="306267"/>
          </a:xfrm>
          <a:prstGeom prst="rect">
            <a:avLst/>
          </a:prstGeom>
        </p:spPr>
      </p:pic>
      <p:cxnSp>
        <p:nvCxnSpPr>
          <p:cNvPr id="16" name="Straight Connector 15">
            <a:extLst>
              <a:ext uri="{FF2B5EF4-FFF2-40B4-BE49-F238E27FC236}">
                <a16:creationId xmlns:a16="http://schemas.microsoft.com/office/drawing/2014/main" id="{64C13D5A-A756-4407-A7D8-030851411A74}"/>
              </a:ext>
            </a:extLst>
          </p:cNvPr>
          <p:cNvCxnSpPr>
            <a:cxnSpLocks/>
          </p:cNvCxnSpPr>
          <p:nvPr/>
        </p:nvCxnSpPr>
        <p:spPr>
          <a:xfrm>
            <a:off x="109329" y="501580"/>
            <a:ext cx="10872349" cy="0"/>
          </a:xfrm>
          <a:prstGeom prst="line">
            <a:avLst/>
          </a:prstGeom>
          <a:ln w="28575">
            <a:solidFill>
              <a:schemeClr val="accent4">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2" name="Rectangle 1">
            <a:extLst>
              <a:ext uri="{FF2B5EF4-FFF2-40B4-BE49-F238E27FC236}">
                <a16:creationId xmlns:a16="http://schemas.microsoft.com/office/drawing/2014/main" id="{27A8F6D5-F088-F943-A45F-8A875E455C0C}"/>
              </a:ext>
            </a:extLst>
          </p:cNvPr>
          <p:cNvSpPr/>
          <p:nvPr/>
        </p:nvSpPr>
        <p:spPr>
          <a:xfrm>
            <a:off x="945256" y="1714767"/>
            <a:ext cx="10687791" cy="4524315"/>
          </a:xfrm>
          <a:prstGeom prst="rect">
            <a:avLst/>
          </a:prstGeom>
        </p:spPr>
        <p:txBody>
          <a:bodyPr wrap="square">
            <a:spAutoFit/>
          </a:bodyPr>
          <a:lstStyle/>
          <a:p>
            <a:pPr marL="285750" indent="-285750">
              <a:buFont typeface="Wingdings" pitchFamily="2" charset="2"/>
              <a:buChar char="q"/>
            </a:pPr>
            <a:r>
              <a:rPr lang="en-US" sz="4800" dirty="0"/>
              <a:t>Money is in the hands of people</a:t>
            </a:r>
          </a:p>
          <a:p>
            <a:pPr marL="285750" indent="-285750">
              <a:buFont typeface="Wingdings" pitchFamily="2" charset="2"/>
              <a:buChar char="q"/>
            </a:pPr>
            <a:r>
              <a:rPr lang="en-US" sz="4800" dirty="0"/>
              <a:t>If you force money out of the hands of people, it is a crime</a:t>
            </a:r>
          </a:p>
          <a:p>
            <a:pPr marL="285750" indent="-285750">
              <a:buFont typeface="Wingdings" pitchFamily="2" charset="2"/>
              <a:buChar char="q"/>
            </a:pPr>
            <a:r>
              <a:rPr lang="en-US" sz="4800" dirty="0"/>
              <a:t>The only way to get people part with their money is when you provide them with goods and services.</a:t>
            </a:r>
          </a:p>
        </p:txBody>
      </p:sp>
      <p:sp>
        <p:nvSpPr>
          <p:cNvPr id="3" name="Rectangle 2">
            <a:extLst>
              <a:ext uri="{FF2B5EF4-FFF2-40B4-BE49-F238E27FC236}">
                <a16:creationId xmlns:a16="http://schemas.microsoft.com/office/drawing/2014/main" id="{6FFB4E38-9A83-6C4F-B2E7-EF7DFD788497}"/>
              </a:ext>
            </a:extLst>
          </p:cNvPr>
          <p:cNvSpPr/>
          <p:nvPr/>
        </p:nvSpPr>
        <p:spPr>
          <a:xfrm>
            <a:off x="945256" y="712589"/>
            <a:ext cx="10036422" cy="769441"/>
          </a:xfrm>
          <a:prstGeom prst="rect">
            <a:avLst/>
          </a:prstGeom>
          <a:solidFill>
            <a:schemeClr val="accent6">
              <a:lumMod val="60000"/>
              <a:lumOff val="40000"/>
            </a:schemeClr>
          </a:solidFill>
        </p:spPr>
        <p:txBody>
          <a:bodyPr wrap="square">
            <a:spAutoFit/>
          </a:bodyPr>
          <a:lstStyle/>
          <a:p>
            <a:r>
              <a:rPr lang="en-US" sz="4400" b="1" dirty="0"/>
              <a:t>Where is Money?</a:t>
            </a:r>
          </a:p>
        </p:txBody>
      </p:sp>
    </p:spTree>
    <p:extLst>
      <p:ext uri="{BB962C8B-B14F-4D97-AF65-F5344CB8AC3E}">
        <p14:creationId xmlns:p14="http://schemas.microsoft.com/office/powerpoint/2010/main" val="26415536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2DA4518E-08BF-4D1E-9392-020CCBBCD470}"/>
              </a:ext>
            </a:extLst>
          </p:cNvPr>
          <p:cNvPicPr>
            <a:picLocks noChangeAspect="1"/>
          </p:cNvPicPr>
          <p:nvPr/>
        </p:nvPicPr>
        <p:blipFill rotWithShape="1">
          <a:blip r:embed="rId2">
            <a:extLst>
              <a:ext uri="{BEBA8EAE-BF5A-486C-A8C5-ECC9F3942E4B}">
                <a14:imgProps xmlns:a14="http://schemas.microsoft.com/office/drawing/2010/main">
                  <a14:imgLayer r:embed="rId3">
                    <a14:imgEffect>
                      <a14:brightnessContrast bright="11000"/>
                    </a14:imgEffect>
                  </a14:imgLayer>
                </a14:imgProps>
              </a:ext>
              <a:ext uri="{28A0092B-C50C-407E-A947-70E740481C1C}">
                <a14:useLocalDpi xmlns:a14="http://schemas.microsoft.com/office/drawing/2010/main" val="0"/>
              </a:ext>
            </a:extLst>
          </a:blip>
          <a:srcRect/>
          <a:stretch/>
        </p:blipFill>
        <p:spPr>
          <a:xfrm>
            <a:off x="11071610" y="62144"/>
            <a:ext cx="1019777" cy="1019777"/>
          </a:xfrm>
          <a:prstGeom prst="rect">
            <a:avLst/>
          </a:prstGeom>
          <a:gradFill>
            <a:gsLst>
              <a:gs pos="81000">
                <a:schemeClr val="accent1">
                  <a:lumMod val="5000"/>
                  <a:lumOff val="95000"/>
                  <a:alpha val="3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a:glow rad="127000">
              <a:schemeClr val="accent1">
                <a:alpha val="0"/>
              </a:schemeClr>
            </a:glow>
            <a:outerShdw blurRad="50800" dist="50800" dir="5400000" algn="ctr" rotWithShape="0">
              <a:srgbClr val="000000">
                <a:alpha val="0"/>
              </a:srgbClr>
            </a:outerShdw>
            <a:reflection stA="0" endPos="65000" dist="50800" dir="5400000" sy="-100000" algn="bl" rotWithShape="0"/>
          </a:effectLst>
        </p:spPr>
      </p:pic>
      <p:cxnSp>
        <p:nvCxnSpPr>
          <p:cNvPr id="10" name="Straight Connector 9">
            <a:extLst>
              <a:ext uri="{FF2B5EF4-FFF2-40B4-BE49-F238E27FC236}">
                <a16:creationId xmlns:a16="http://schemas.microsoft.com/office/drawing/2014/main" id="{8707D5AA-53EB-4FF2-8324-759B76E1EF86}"/>
              </a:ext>
            </a:extLst>
          </p:cNvPr>
          <p:cNvCxnSpPr>
            <a:cxnSpLocks/>
          </p:cNvCxnSpPr>
          <p:nvPr/>
        </p:nvCxnSpPr>
        <p:spPr>
          <a:xfrm>
            <a:off x="0" y="6471820"/>
            <a:ext cx="12192000" cy="0"/>
          </a:xfrm>
          <a:prstGeom prst="line">
            <a:avLst/>
          </a:prstGeom>
          <a:ln w="28575">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144B0EA6-15A7-47DA-9C01-E6361AA5EF41}"/>
              </a:ext>
            </a:extLst>
          </p:cNvPr>
          <p:cNvCxnSpPr>
            <a:cxnSpLocks/>
          </p:cNvCxnSpPr>
          <p:nvPr/>
        </p:nvCxnSpPr>
        <p:spPr>
          <a:xfrm>
            <a:off x="12067" y="6516221"/>
            <a:ext cx="12192000" cy="0"/>
          </a:xfrm>
          <a:prstGeom prst="line">
            <a:avLst/>
          </a:prstGeom>
          <a:ln w="28575">
            <a:solidFill>
              <a:schemeClr val="accent4">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9C6ABAF0-4FBD-4F17-AE83-F61F25EEAB55}"/>
              </a:ext>
            </a:extLst>
          </p:cNvPr>
          <p:cNvCxnSpPr>
            <a:cxnSpLocks/>
          </p:cNvCxnSpPr>
          <p:nvPr/>
        </p:nvCxnSpPr>
        <p:spPr>
          <a:xfrm>
            <a:off x="109329" y="580000"/>
            <a:ext cx="10872349" cy="0"/>
          </a:xfrm>
          <a:prstGeom prst="line">
            <a:avLst/>
          </a:prstGeom>
          <a:ln w="28575">
            <a:solidFill>
              <a:schemeClr val="accent4">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A70A6830-F89A-4231-9862-AE9829F5A7F1}"/>
              </a:ext>
            </a:extLst>
          </p:cNvPr>
          <p:cNvCxnSpPr>
            <a:cxnSpLocks/>
          </p:cNvCxnSpPr>
          <p:nvPr/>
        </p:nvCxnSpPr>
        <p:spPr>
          <a:xfrm>
            <a:off x="109329" y="580000"/>
            <a:ext cx="10872349" cy="0"/>
          </a:xfrm>
          <a:prstGeom prst="line">
            <a:avLst/>
          </a:prstGeom>
          <a:ln w="28575">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pic>
        <p:nvPicPr>
          <p:cNvPr id="17" name="Picture 16">
            <a:extLst>
              <a:ext uri="{FF2B5EF4-FFF2-40B4-BE49-F238E27FC236}">
                <a16:creationId xmlns:a16="http://schemas.microsoft.com/office/drawing/2014/main" id="{88E33C2F-0984-4A5C-A7E4-A194916A6AD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0945" y="6551733"/>
            <a:ext cx="324401" cy="306267"/>
          </a:xfrm>
          <a:prstGeom prst="rect">
            <a:avLst/>
          </a:prstGeom>
        </p:spPr>
      </p:pic>
      <p:cxnSp>
        <p:nvCxnSpPr>
          <p:cNvPr id="16" name="Straight Connector 15">
            <a:extLst>
              <a:ext uri="{FF2B5EF4-FFF2-40B4-BE49-F238E27FC236}">
                <a16:creationId xmlns:a16="http://schemas.microsoft.com/office/drawing/2014/main" id="{64C13D5A-A756-4407-A7D8-030851411A74}"/>
              </a:ext>
            </a:extLst>
          </p:cNvPr>
          <p:cNvCxnSpPr>
            <a:cxnSpLocks/>
          </p:cNvCxnSpPr>
          <p:nvPr/>
        </p:nvCxnSpPr>
        <p:spPr>
          <a:xfrm>
            <a:off x="109329" y="501580"/>
            <a:ext cx="10872349" cy="0"/>
          </a:xfrm>
          <a:prstGeom prst="line">
            <a:avLst/>
          </a:prstGeom>
          <a:ln w="28575">
            <a:solidFill>
              <a:schemeClr val="accent4">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2" name="Rectangle 1">
            <a:extLst>
              <a:ext uri="{FF2B5EF4-FFF2-40B4-BE49-F238E27FC236}">
                <a16:creationId xmlns:a16="http://schemas.microsoft.com/office/drawing/2014/main" id="{21428FBB-109C-C64D-B963-BF78F0ECD821}"/>
              </a:ext>
            </a:extLst>
          </p:cNvPr>
          <p:cNvSpPr/>
          <p:nvPr/>
        </p:nvSpPr>
        <p:spPr>
          <a:xfrm>
            <a:off x="522512" y="683412"/>
            <a:ext cx="10355283" cy="646331"/>
          </a:xfrm>
          <a:prstGeom prst="rect">
            <a:avLst/>
          </a:prstGeom>
          <a:solidFill>
            <a:schemeClr val="accent6">
              <a:lumMod val="60000"/>
              <a:lumOff val="40000"/>
            </a:schemeClr>
          </a:solidFill>
        </p:spPr>
        <p:txBody>
          <a:bodyPr wrap="square">
            <a:spAutoFit/>
          </a:bodyPr>
          <a:lstStyle/>
          <a:p>
            <a:r>
              <a:rPr lang="en-US" sz="3600" b="1" dirty="0"/>
              <a:t>Understanding Where Money Comes From</a:t>
            </a:r>
          </a:p>
        </p:txBody>
      </p:sp>
      <p:sp>
        <p:nvSpPr>
          <p:cNvPr id="3" name="Rectangle 2">
            <a:extLst>
              <a:ext uri="{FF2B5EF4-FFF2-40B4-BE49-F238E27FC236}">
                <a16:creationId xmlns:a16="http://schemas.microsoft.com/office/drawing/2014/main" id="{A12F4DAF-A270-824B-8F7B-E4207368A728}"/>
              </a:ext>
            </a:extLst>
          </p:cNvPr>
          <p:cNvSpPr/>
          <p:nvPr/>
        </p:nvSpPr>
        <p:spPr>
          <a:xfrm>
            <a:off x="522512" y="1334167"/>
            <a:ext cx="10872349" cy="5170646"/>
          </a:xfrm>
          <a:prstGeom prst="rect">
            <a:avLst/>
          </a:prstGeom>
        </p:spPr>
        <p:txBody>
          <a:bodyPr wrap="square">
            <a:spAutoFit/>
          </a:bodyPr>
          <a:lstStyle/>
          <a:p>
            <a:pPr marL="285750" indent="-285750">
              <a:buFont typeface="Wingdings" pitchFamily="2" charset="2"/>
              <a:buChar char="q"/>
              <a:defRPr/>
            </a:pPr>
            <a:r>
              <a:rPr lang="en-US" altLang="en-US" sz="2400" dirty="0">
                <a:latin typeface="Gotham Light" charset="0"/>
                <a:ea typeface="ＭＳ Ｐゴシック" pitchFamily="34" charset="-128"/>
              </a:rPr>
              <a:t>People who have similar needs and wants and are capable of buying your products and services is called your </a:t>
            </a:r>
            <a:r>
              <a:rPr lang="en-US" altLang="en-US" sz="2400" b="1" i="1" dirty="0">
                <a:solidFill>
                  <a:srgbClr val="FF0000"/>
                </a:solidFill>
                <a:latin typeface="Gotham Light" charset="0"/>
                <a:ea typeface="ＭＳ Ｐゴシック" pitchFamily="34" charset="-128"/>
              </a:rPr>
              <a:t>market</a:t>
            </a:r>
            <a:r>
              <a:rPr lang="en-US" altLang="en-US" sz="2400" dirty="0">
                <a:latin typeface="Gotham Light" charset="0"/>
                <a:ea typeface="ＭＳ Ｐゴシック" pitchFamily="34" charset="-128"/>
              </a:rPr>
              <a:t>.</a:t>
            </a:r>
          </a:p>
          <a:p>
            <a:pPr marL="285750" indent="-285750">
              <a:buFont typeface="Wingdings" pitchFamily="2" charset="2"/>
              <a:buChar char="q"/>
              <a:defRPr/>
            </a:pPr>
            <a:r>
              <a:rPr lang="en-US" altLang="en-US" sz="2400" dirty="0">
                <a:latin typeface="Gotham Light" charset="0"/>
                <a:ea typeface="ＭＳ Ｐゴシック" pitchFamily="34" charset="-128"/>
              </a:rPr>
              <a:t>It is not everyone who needs your product or service that can afford it. You need to focus your efforts on only those who can afford it. This is called </a:t>
            </a:r>
            <a:r>
              <a:rPr lang="en-US" altLang="en-US" sz="2400" b="1" i="1" dirty="0">
                <a:solidFill>
                  <a:srgbClr val="FF0000"/>
                </a:solidFill>
                <a:latin typeface="Gotham Light" charset="0"/>
                <a:ea typeface="ＭＳ Ｐゴシック" pitchFamily="34" charset="-128"/>
              </a:rPr>
              <a:t>target marketing</a:t>
            </a:r>
            <a:r>
              <a:rPr lang="en-US" altLang="en-US" sz="2400" dirty="0">
                <a:latin typeface="Gotham Light" charset="0"/>
                <a:ea typeface="ＭＳ Ｐゴシック" pitchFamily="34" charset="-128"/>
              </a:rPr>
              <a:t>.</a:t>
            </a:r>
          </a:p>
          <a:p>
            <a:pPr marL="285750" indent="-285750">
              <a:buFont typeface="Wingdings" pitchFamily="2" charset="2"/>
              <a:buChar char="q"/>
              <a:defRPr/>
            </a:pPr>
            <a:r>
              <a:rPr lang="en-US" altLang="en-US" sz="2400" dirty="0">
                <a:latin typeface="Gotham Light" charset="0"/>
                <a:ea typeface="ＭＳ Ｐゴシック" pitchFamily="34" charset="-128"/>
              </a:rPr>
              <a:t>You need to break down this your target market into different categories like male or female, age, where they live, their lifestyles, how much money they make, their attitudes, etc. This is called </a:t>
            </a:r>
            <a:r>
              <a:rPr lang="en-US" altLang="en-US" sz="2400" b="1" i="1" dirty="0">
                <a:solidFill>
                  <a:srgbClr val="FF0000"/>
                </a:solidFill>
                <a:latin typeface="Gotham Light" charset="0"/>
                <a:ea typeface="ＭＳ Ｐゴシック" pitchFamily="34" charset="-128"/>
              </a:rPr>
              <a:t>Market segmentation.</a:t>
            </a:r>
          </a:p>
          <a:p>
            <a:pPr marL="285750" indent="-285750">
              <a:buFont typeface="Wingdings" pitchFamily="2" charset="2"/>
              <a:buChar char="q"/>
              <a:defRPr/>
            </a:pPr>
            <a:r>
              <a:rPr lang="en-US" sz="2400" dirty="0"/>
              <a:t>Finally, you need to put your product or service in a a distinctive place where the target market can see, hear and feel it’s impact to work and dominate their minds. This is called </a:t>
            </a:r>
            <a:r>
              <a:rPr lang="en-US" sz="2400" b="1" i="1" dirty="0">
                <a:solidFill>
                  <a:srgbClr val="FF0000"/>
                </a:solidFill>
              </a:rPr>
              <a:t>positioning</a:t>
            </a:r>
          </a:p>
          <a:p>
            <a:pPr marL="285750" indent="-285750">
              <a:buFont typeface="Wingdings" pitchFamily="2" charset="2"/>
              <a:buChar char="q"/>
              <a:defRPr/>
            </a:pPr>
            <a:r>
              <a:rPr lang="en-US" sz="2400" dirty="0"/>
              <a:t>Add features to show that your product or service is different from what others are selling. That is </a:t>
            </a:r>
            <a:r>
              <a:rPr lang="en-US" sz="2400" b="1" i="1" dirty="0">
                <a:solidFill>
                  <a:srgbClr val="FF0000"/>
                </a:solidFill>
              </a:rPr>
              <a:t>differentiation.</a:t>
            </a:r>
          </a:p>
          <a:p>
            <a:pPr marL="285750" indent="-285750">
              <a:buFont typeface="Wingdings" pitchFamily="2" charset="2"/>
              <a:buChar char="q"/>
              <a:defRPr/>
            </a:pPr>
            <a:r>
              <a:rPr lang="en-US" sz="2400" dirty="0"/>
              <a:t>Give customers value for their money. </a:t>
            </a:r>
            <a:r>
              <a:rPr lang="en-US" sz="2400" b="1" i="1" dirty="0">
                <a:solidFill>
                  <a:srgbClr val="FF0000"/>
                </a:solidFill>
              </a:rPr>
              <a:t>That is called pricing</a:t>
            </a:r>
          </a:p>
          <a:p>
            <a:pPr>
              <a:defRPr/>
            </a:pPr>
            <a:endParaRPr lang="en-US" altLang="en-US" dirty="0">
              <a:latin typeface="Gotham Light" charset="0"/>
              <a:ea typeface="ＭＳ Ｐゴシック" pitchFamily="34" charset="-128"/>
            </a:endParaRPr>
          </a:p>
        </p:txBody>
      </p:sp>
    </p:spTree>
    <p:extLst>
      <p:ext uri="{BB962C8B-B14F-4D97-AF65-F5344CB8AC3E}">
        <p14:creationId xmlns:p14="http://schemas.microsoft.com/office/powerpoint/2010/main" val="40753493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2DA4518E-08BF-4D1E-9392-020CCBBCD470}"/>
              </a:ext>
            </a:extLst>
          </p:cNvPr>
          <p:cNvPicPr>
            <a:picLocks noChangeAspect="1"/>
          </p:cNvPicPr>
          <p:nvPr/>
        </p:nvPicPr>
        <p:blipFill rotWithShape="1">
          <a:blip r:embed="rId2">
            <a:extLst>
              <a:ext uri="{BEBA8EAE-BF5A-486C-A8C5-ECC9F3942E4B}">
                <a14:imgProps xmlns:a14="http://schemas.microsoft.com/office/drawing/2010/main">
                  <a14:imgLayer r:embed="rId3">
                    <a14:imgEffect>
                      <a14:brightnessContrast bright="11000"/>
                    </a14:imgEffect>
                  </a14:imgLayer>
                </a14:imgProps>
              </a:ext>
              <a:ext uri="{28A0092B-C50C-407E-A947-70E740481C1C}">
                <a14:useLocalDpi xmlns:a14="http://schemas.microsoft.com/office/drawing/2010/main" val="0"/>
              </a:ext>
            </a:extLst>
          </a:blip>
          <a:srcRect/>
          <a:stretch/>
        </p:blipFill>
        <p:spPr>
          <a:xfrm>
            <a:off x="11071610" y="62144"/>
            <a:ext cx="1019777" cy="1019777"/>
          </a:xfrm>
          <a:prstGeom prst="rect">
            <a:avLst/>
          </a:prstGeom>
          <a:gradFill>
            <a:gsLst>
              <a:gs pos="81000">
                <a:schemeClr val="accent1">
                  <a:lumMod val="5000"/>
                  <a:lumOff val="95000"/>
                  <a:alpha val="3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a:glow rad="127000">
              <a:schemeClr val="accent1">
                <a:alpha val="0"/>
              </a:schemeClr>
            </a:glow>
            <a:outerShdw blurRad="50800" dist="50800" dir="5400000" algn="ctr" rotWithShape="0">
              <a:srgbClr val="000000">
                <a:alpha val="0"/>
              </a:srgbClr>
            </a:outerShdw>
            <a:reflection stA="0" endPos="65000" dist="50800" dir="5400000" sy="-100000" algn="bl" rotWithShape="0"/>
          </a:effectLst>
        </p:spPr>
      </p:pic>
      <p:cxnSp>
        <p:nvCxnSpPr>
          <p:cNvPr id="10" name="Straight Connector 9">
            <a:extLst>
              <a:ext uri="{FF2B5EF4-FFF2-40B4-BE49-F238E27FC236}">
                <a16:creationId xmlns:a16="http://schemas.microsoft.com/office/drawing/2014/main" id="{8707D5AA-53EB-4FF2-8324-759B76E1EF86}"/>
              </a:ext>
            </a:extLst>
          </p:cNvPr>
          <p:cNvCxnSpPr>
            <a:cxnSpLocks/>
          </p:cNvCxnSpPr>
          <p:nvPr/>
        </p:nvCxnSpPr>
        <p:spPr>
          <a:xfrm>
            <a:off x="0" y="6471820"/>
            <a:ext cx="12192000" cy="0"/>
          </a:xfrm>
          <a:prstGeom prst="line">
            <a:avLst/>
          </a:prstGeom>
          <a:ln w="28575">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144B0EA6-15A7-47DA-9C01-E6361AA5EF41}"/>
              </a:ext>
            </a:extLst>
          </p:cNvPr>
          <p:cNvCxnSpPr>
            <a:cxnSpLocks/>
          </p:cNvCxnSpPr>
          <p:nvPr/>
        </p:nvCxnSpPr>
        <p:spPr>
          <a:xfrm>
            <a:off x="12067" y="6516221"/>
            <a:ext cx="12192000" cy="0"/>
          </a:xfrm>
          <a:prstGeom prst="line">
            <a:avLst/>
          </a:prstGeom>
          <a:ln w="28575">
            <a:solidFill>
              <a:schemeClr val="accent4">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9C6ABAF0-4FBD-4F17-AE83-F61F25EEAB55}"/>
              </a:ext>
            </a:extLst>
          </p:cNvPr>
          <p:cNvCxnSpPr>
            <a:cxnSpLocks/>
          </p:cNvCxnSpPr>
          <p:nvPr/>
        </p:nvCxnSpPr>
        <p:spPr>
          <a:xfrm>
            <a:off x="109329" y="580000"/>
            <a:ext cx="10872349" cy="0"/>
          </a:xfrm>
          <a:prstGeom prst="line">
            <a:avLst/>
          </a:prstGeom>
          <a:ln w="28575">
            <a:solidFill>
              <a:schemeClr val="accent4">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A70A6830-F89A-4231-9862-AE9829F5A7F1}"/>
              </a:ext>
            </a:extLst>
          </p:cNvPr>
          <p:cNvCxnSpPr>
            <a:cxnSpLocks/>
          </p:cNvCxnSpPr>
          <p:nvPr/>
        </p:nvCxnSpPr>
        <p:spPr>
          <a:xfrm>
            <a:off x="109329" y="580000"/>
            <a:ext cx="10872349" cy="0"/>
          </a:xfrm>
          <a:prstGeom prst="line">
            <a:avLst/>
          </a:prstGeom>
          <a:ln w="28575">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pic>
        <p:nvPicPr>
          <p:cNvPr id="17" name="Picture 16">
            <a:extLst>
              <a:ext uri="{FF2B5EF4-FFF2-40B4-BE49-F238E27FC236}">
                <a16:creationId xmlns:a16="http://schemas.microsoft.com/office/drawing/2014/main" id="{88E33C2F-0984-4A5C-A7E4-A194916A6AD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0945" y="6551733"/>
            <a:ext cx="324401" cy="306267"/>
          </a:xfrm>
          <a:prstGeom prst="rect">
            <a:avLst/>
          </a:prstGeom>
        </p:spPr>
      </p:pic>
      <p:cxnSp>
        <p:nvCxnSpPr>
          <p:cNvPr id="16" name="Straight Connector 15">
            <a:extLst>
              <a:ext uri="{FF2B5EF4-FFF2-40B4-BE49-F238E27FC236}">
                <a16:creationId xmlns:a16="http://schemas.microsoft.com/office/drawing/2014/main" id="{64C13D5A-A756-4407-A7D8-030851411A74}"/>
              </a:ext>
            </a:extLst>
          </p:cNvPr>
          <p:cNvCxnSpPr>
            <a:cxnSpLocks/>
          </p:cNvCxnSpPr>
          <p:nvPr/>
        </p:nvCxnSpPr>
        <p:spPr>
          <a:xfrm>
            <a:off x="109329" y="501580"/>
            <a:ext cx="10872349" cy="0"/>
          </a:xfrm>
          <a:prstGeom prst="line">
            <a:avLst/>
          </a:prstGeom>
          <a:ln w="28575">
            <a:solidFill>
              <a:schemeClr val="accent4">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2" name="Rectangle 1">
            <a:extLst>
              <a:ext uri="{FF2B5EF4-FFF2-40B4-BE49-F238E27FC236}">
                <a16:creationId xmlns:a16="http://schemas.microsoft.com/office/drawing/2014/main" id="{F447063F-5419-B44A-98E4-83733FE1DF43}"/>
              </a:ext>
            </a:extLst>
          </p:cNvPr>
          <p:cNvSpPr/>
          <p:nvPr/>
        </p:nvSpPr>
        <p:spPr>
          <a:xfrm>
            <a:off x="1116363" y="952397"/>
            <a:ext cx="9865315" cy="4524315"/>
          </a:xfrm>
          <a:prstGeom prst="rect">
            <a:avLst/>
          </a:prstGeom>
          <a:solidFill>
            <a:schemeClr val="accent6">
              <a:lumMod val="60000"/>
              <a:lumOff val="40000"/>
            </a:schemeClr>
          </a:solidFill>
        </p:spPr>
        <p:txBody>
          <a:bodyPr wrap="square">
            <a:spAutoFit/>
          </a:bodyPr>
          <a:lstStyle/>
          <a:p>
            <a:pPr algn="ctr"/>
            <a:r>
              <a:rPr lang="en-US" sz="9600" dirty="0"/>
              <a:t>How Do You Get Money Out Of People?</a:t>
            </a:r>
          </a:p>
        </p:txBody>
      </p:sp>
    </p:spTree>
    <p:extLst>
      <p:ext uri="{BB962C8B-B14F-4D97-AF65-F5344CB8AC3E}">
        <p14:creationId xmlns:p14="http://schemas.microsoft.com/office/powerpoint/2010/main" val="173462050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TotalTime>
  <Words>774</Words>
  <Application>Microsoft Office PowerPoint</Application>
  <PresentationFormat>Widescreen</PresentationFormat>
  <Paragraphs>84</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Today’s Exercise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135</dc:creator>
  <cp:lastModifiedBy>Unknown User</cp:lastModifiedBy>
  <cp:revision>6</cp:revision>
  <dcterms:created xsi:type="dcterms:W3CDTF">2021-03-22T18:44:17Z</dcterms:created>
  <dcterms:modified xsi:type="dcterms:W3CDTF">2021-03-24T12:05:22Z</dcterms:modified>
</cp:coreProperties>
</file>