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1386" r:id="rId2"/>
    <p:sldId id="263" r:id="rId3"/>
    <p:sldId id="1393" r:id="rId4"/>
    <p:sldId id="1395" r:id="rId5"/>
    <p:sldId id="1388" r:id="rId6"/>
    <p:sldId id="264" r:id="rId7"/>
    <p:sldId id="1387" r:id="rId8"/>
    <p:sldId id="1392" r:id="rId9"/>
    <p:sldId id="265" r:id="rId10"/>
    <p:sldId id="266" r:id="rId11"/>
    <p:sldId id="1389" r:id="rId12"/>
    <p:sldId id="1390" r:id="rId13"/>
    <p:sldId id="327" r:id="rId14"/>
    <p:sldId id="1344" r:id="rId15"/>
    <p:sldId id="28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707"/>
  </p:normalViewPr>
  <p:slideViewPr>
    <p:cSldViewPr snapToGrid="0" snapToObjects="1">
      <p:cViewPr varScale="1">
        <p:scale>
          <a:sx n="107" d="100"/>
          <a:sy n="107" d="100"/>
        </p:scale>
        <p:origin x="20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B53A94-D5EE-674F-970A-35894813C3FC}" type="doc">
      <dgm:prSet loTypeId="urn:microsoft.com/office/officeart/2005/8/layout/vProcess5" loCatId="" qsTypeId="urn:microsoft.com/office/officeart/2005/8/quickstyle/simple1" qsCatId="simple" csTypeId="urn:microsoft.com/office/officeart/2005/8/colors/accent1_2" csCatId="accent1" phldr="1"/>
      <dgm:spPr/>
      <dgm:t>
        <a:bodyPr/>
        <a:lstStyle/>
        <a:p>
          <a:endParaRPr lang="en-US"/>
        </a:p>
      </dgm:t>
    </dgm:pt>
    <dgm:pt modelId="{37561B54-024B-274F-A797-16B4A98D8AC7}">
      <dgm:prSet phldrT="[Text]"/>
      <dgm:spPr>
        <a:solidFill>
          <a:schemeClr val="accent6">
            <a:lumMod val="40000"/>
            <a:lumOff val="60000"/>
          </a:schemeClr>
        </a:solidFill>
      </dgm:spPr>
      <dgm:t>
        <a:bodyPr/>
        <a:lstStyle/>
        <a:p>
          <a:r>
            <a:rPr lang="en-US" b="1" dirty="0"/>
            <a:t>Awareness</a:t>
          </a:r>
        </a:p>
      </dgm:t>
    </dgm:pt>
    <dgm:pt modelId="{F5ADBF19-871E-BA4C-9C96-DEF762515C54}" type="parTrans" cxnId="{58A779D1-E562-6C4A-8F28-6A9CF164F082}">
      <dgm:prSet/>
      <dgm:spPr/>
      <dgm:t>
        <a:bodyPr/>
        <a:lstStyle/>
        <a:p>
          <a:endParaRPr lang="en-US"/>
        </a:p>
      </dgm:t>
    </dgm:pt>
    <dgm:pt modelId="{FE0E650A-D986-E04D-901B-DD81BCA804D0}" type="sibTrans" cxnId="{58A779D1-E562-6C4A-8F28-6A9CF164F082}">
      <dgm:prSet/>
      <dgm:spPr/>
      <dgm:t>
        <a:bodyPr/>
        <a:lstStyle/>
        <a:p>
          <a:endParaRPr lang="en-US"/>
        </a:p>
      </dgm:t>
    </dgm:pt>
    <dgm:pt modelId="{FAC99932-4A2B-384C-A046-59BB1A73F888}">
      <dgm:prSet phldrT="[Text]"/>
      <dgm:spPr>
        <a:solidFill>
          <a:schemeClr val="accent2">
            <a:lumMod val="60000"/>
            <a:lumOff val="40000"/>
          </a:schemeClr>
        </a:solidFill>
      </dgm:spPr>
      <dgm:t>
        <a:bodyPr/>
        <a:lstStyle/>
        <a:p>
          <a:r>
            <a:rPr lang="en-US" b="1" dirty="0"/>
            <a:t>Interest</a:t>
          </a:r>
        </a:p>
      </dgm:t>
    </dgm:pt>
    <dgm:pt modelId="{5D118156-37DD-4F4E-B09F-8A41F0D00DD1}" type="parTrans" cxnId="{46BC80E0-2CC0-9A4D-98DB-131A7ABF3CE5}">
      <dgm:prSet/>
      <dgm:spPr/>
      <dgm:t>
        <a:bodyPr/>
        <a:lstStyle/>
        <a:p>
          <a:endParaRPr lang="en-US"/>
        </a:p>
      </dgm:t>
    </dgm:pt>
    <dgm:pt modelId="{FC9EFFD0-A1C8-D844-B0C8-36BCA32E023C}" type="sibTrans" cxnId="{46BC80E0-2CC0-9A4D-98DB-131A7ABF3CE5}">
      <dgm:prSet/>
      <dgm:spPr/>
      <dgm:t>
        <a:bodyPr/>
        <a:lstStyle/>
        <a:p>
          <a:endParaRPr lang="en-US"/>
        </a:p>
      </dgm:t>
    </dgm:pt>
    <dgm:pt modelId="{E67FC246-455C-FE41-A420-F084303D85C1}">
      <dgm:prSet phldrT="[Text]"/>
      <dgm:spPr>
        <a:solidFill>
          <a:schemeClr val="accent4"/>
        </a:solidFill>
      </dgm:spPr>
      <dgm:t>
        <a:bodyPr/>
        <a:lstStyle/>
        <a:p>
          <a:r>
            <a:rPr lang="en-US" b="1" dirty="0"/>
            <a:t>Trial</a:t>
          </a:r>
        </a:p>
      </dgm:t>
    </dgm:pt>
    <dgm:pt modelId="{11FA29BF-4BF3-F548-AA6E-27C1FC3DF342}" type="parTrans" cxnId="{5850E8D0-E423-FE47-87FA-0A1A72829BA6}">
      <dgm:prSet/>
      <dgm:spPr/>
      <dgm:t>
        <a:bodyPr/>
        <a:lstStyle/>
        <a:p>
          <a:endParaRPr lang="en-US"/>
        </a:p>
      </dgm:t>
    </dgm:pt>
    <dgm:pt modelId="{57DF1FBF-E424-DC44-9BED-D6877E116312}" type="sibTrans" cxnId="{5850E8D0-E423-FE47-87FA-0A1A72829BA6}">
      <dgm:prSet/>
      <dgm:spPr/>
      <dgm:t>
        <a:bodyPr/>
        <a:lstStyle/>
        <a:p>
          <a:endParaRPr lang="en-US"/>
        </a:p>
      </dgm:t>
    </dgm:pt>
    <dgm:pt modelId="{8A6FAD54-9D6B-5B44-8973-9A1FC04DC9E0}">
      <dgm:prSet/>
      <dgm:spPr>
        <a:solidFill>
          <a:schemeClr val="accent1">
            <a:lumMod val="60000"/>
            <a:lumOff val="40000"/>
          </a:schemeClr>
        </a:solidFill>
      </dgm:spPr>
      <dgm:t>
        <a:bodyPr/>
        <a:lstStyle/>
        <a:p>
          <a:r>
            <a:rPr lang="en-US" b="1" dirty="0"/>
            <a:t>Evaluation</a:t>
          </a:r>
        </a:p>
      </dgm:t>
    </dgm:pt>
    <dgm:pt modelId="{FE7A4803-DA56-AD46-B77A-C47EDDCB0508}" type="parTrans" cxnId="{85D39A87-EEE3-A748-B96D-D54C1A1F35FD}">
      <dgm:prSet/>
      <dgm:spPr/>
      <dgm:t>
        <a:bodyPr/>
        <a:lstStyle/>
        <a:p>
          <a:endParaRPr lang="en-US"/>
        </a:p>
      </dgm:t>
    </dgm:pt>
    <dgm:pt modelId="{FE3C3EBE-F746-A549-B260-7F41CF9F8540}" type="sibTrans" cxnId="{85D39A87-EEE3-A748-B96D-D54C1A1F35FD}">
      <dgm:prSet/>
      <dgm:spPr/>
      <dgm:t>
        <a:bodyPr/>
        <a:lstStyle/>
        <a:p>
          <a:endParaRPr lang="en-US"/>
        </a:p>
      </dgm:t>
    </dgm:pt>
    <dgm:pt modelId="{80A0E127-4E5F-FD49-95FA-DFDF85B02809}">
      <dgm:prSet/>
      <dgm:spPr>
        <a:solidFill>
          <a:srgbClr val="62A48B"/>
        </a:solidFill>
      </dgm:spPr>
      <dgm:t>
        <a:bodyPr/>
        <a:lstStyle/>
        <a:p>
          <a:r>
            <a:rPr lang="en-US" b="1" dirty="0"/>
            <a:t>Adoption</a:t>
          </a:r>
        </a:p>
      </dgm:t>
    </dgm:pt>
    <dgm:pt modelId="{530FA66A-7862-5546-A53E-5375627B3A29}" type="parTrans" cxnId="{55B70650-A243-C24D-8FD6-03DEC0D47F75}">
      <dgm:prSet/>
      <dgm:spPr/>
      <dgm:t>
        <a:bodyPr/>
        <a:lstStyle/>
        <a:p>
          <a:endParaRPr lang="en-US"/>
        </a:p>
      </dgm:t>
    </dgm:pt>
    <dgm:pt modelId="{9EAFCA89-E2E4-8B4B-80B4-ED3EDD4B2283}" type="sibTrans" cxnId="{55B70650-A243-C24D-8FD6-03DEC0D47F75}">
      <dgm:prSet/>
      <dgm:spPr/>
      <dgm:t>
        <a:bodyPr/>
        <a:lstStyle/>
        <a:p>
          <a:endParaRPr lang="en-US"/>
        </a:p>
      </dgm:t>
    </dgm:pt>
    <dgm:pt modelId="{040E7877-68A3-1940-A23E-2C4CDF86BF8F}" type="pres">
      <dgm:prSet presAssocID="{62B53A94-D5EE-674F-970A-35894813C3FC}" presName="outerComposite" presStyleCnt="0">
        <dgm:presLayoutVars>
          <dgm:chMax val="5"/>
          <dgm:dir/>
          <dgm:resizeHandles val="exact"/>
        </dgm:presLayoutVars>
      </dgm:prSet>
      <dgm:spPr/>
    </dgm:pt>
    <dgm:pt modelId="{F79B41BE-B2F7-2A4A-99A9-BC6B1947A20A}" type="pres">
      <dgm:prSet presAssocID="{62B53A94-D5EE-674F-970A-35894813C3FC}" presName="dummyMaxCanvas" presStyleCnt="0">
        <dgm:presLayoutVars/>
      </dgm:prSet>
      <dgm:spPr/>
    </dgm:pt>
    <dgm:pt modelId="{4BA2D7C0-0E9B-6647-8FCF-66E9FE65FEC0}" type="pres">
      <dgm:prSet presAssocID="{62B53A94-D5EE-674F-970A-35894813C3FC}" presName="FiveNodes_1" presStyleLbl="node1" presStyleIdx="0" presStyleCnt="5">
        <dgm:presLayoutVars>
          <dgm:bulletEnabled val="1"/>
        </dgm:presLayoutVars>
      </dgm:prSet>
      <dgm:spPr/>
    </dgm:pt>
    <dgm:pt modelId="{0B481785-47E6-2742-A2A8-644F8E6FF854}" type="pres">
      <dgm:prSet presAssocID="{62B53A94-D5EE-674F-970A-35894813C3FC}" presName="FiveNodes_2" presStyleLbl="node1" presStyleIdx="1" presStyleCnt="5">
        <dgm:presLayoutVars>
          <dgm:bulletEnabled val="1"/>
        </dgm:presLayoutVars>
      </dgm:prSet>
      <dgm:spPr/>
    </dgm:pt>
    <dgm:pt modelId="{4916CE62-04C6-E746-8C6E-9E3314571783}" type="pres">
      <dgm:prSet presAssocID="{62B53A94-D5EE-674F-970A-35894813C3FC}" presName="FiveNodes_3" presStyleLbl="node1" presStyleIdx="2" presStyleCnt="5">
        <dgm:presLayoutVars>
          <dgm:bulletEnabled val="1"/>
        </dgm:presLayoutVars>
      </dgm:prSet>
      <dgm:spPr/>
    </dgm:pt>
    <dgm:pt modelId="{46541C9B-E608-3840-82B3-AAFD1962D3A8}" type="pres">
      <dgm:prSet presAssocID="{62B53A94-D5EE-674F-970A-35894813C3FC}" presName="FiveNodes_4" presStyleLbl="node1" presStyleIdx="3" presStyleCnt="5">
        <dgm:presLayoutVars>
          <dgm:bulletEnabled val="1"/>
        </dgm:presLayoutVars>
      </dgm:prSet>
      <dgm:spPr/>
    </dgm:pt>
    <dgm:pt modelId="{A02DC5B2-9DD5-5641-AEE6-25AF6438CA03}" type="pres">
      <dgm:prSet presAssocID="{62B53A94-D5EE-674F-970A-35894813C3FC}" presName="FiveNodes_5" presStyleLbl="node1" presStyleIdx="4" presStyleCnt="5">
        <dgm:presLayoutVars>
          <dgm:bulletEnabled val="1"/>
        </dgm:presLayoutVars>
      </dgm:prSet>
      <dgm:spPr/>
    </dgm:pt>
    <dgm:pt modelId="{CD53C8CD-B838-6A44-A04B-67F222E1245F}" type="pres">
      <dgm:prSet presAssocID="{62B53A94-D5EE-674F-970A-35894813C3FC}" presName="FiveConn_1-2" presStyleLbl="fgAccFollowNode1" presStyleIdx="0" presStyleCnt="4">
        <dgm:presLayoutVars>
          <dgm:bulletEnabled val="1"/>
        </dgm:presLayoutVars>
      </dgm:prSet>
      <dgm:spPr/>
    </dgm:pt>
    <dgm:pt modelId="{C96FF86E-7D60-6943-9040-9897DE3CF6B9}" type="pres">
      <dgm:prSet presAssocID="{62B53A94-D5EE-674F-970A-35894813C3FC}" presName="FiveConn_2-3" presStyleLbl="fgAccFollowNode1" presStyleIdx="1" presStyleCnt="4">
        <dgm:presLayoutVars>
          <dgm:bulletEnabled val="1"/>
        </dgm:presLayoutVars>
      </dgm:prSet>
      <dgm:spPr/>
    </dgm:pt>
    <dgm:pt modelId="{55E982E0-CE62-1946-8C34-367A02FBD4D5}" type="pres">
      <dgm:prSet presAssocID="{62B53A94-D5EE-674F-970A-35894813C3FC}" presName="FiveConn_3-4" presStyleLbl="fgAccFollowNode1" presStyleIdx="2" presStyleCnt="4">
        <dgm:presLayoutVars>
          <dgm:bulletEnabled val="1"/>
        </dgm:presLayoutVars>
      </dgm:prSet>
      <dgm:spPr/>
    </dgm:pt>
    <dgm:pt modelId="{7C73EA27-F6F2-C643-B2F7-15B423EA71D9}" type="pres">
      <dgm:prSet presAssocID="{62B53A94-D5EE-674F-970A-35894813C3FC}" presName="FiveConn_4-5" presStyleLbl="fgAccFollowNode1" presStyleIdx="3" presStyleCnt="4">
        <dgm:presLayoutVars>
          <dgm:bulletEnabled val="1"/>
        </dgm:presLayoutVars>
      </dgm:prSet>
      <dgm:spPr/>
    </dgm:pt>
    <dgm:pt modelId="{B2D9F55C-97FC-BB4D-AC5E-24F24BD6767F}" type="pres">
      <dgm:prSet presAssocID="{62B53A94-D5EE-674F-970A-35894813C3FC}" presName="FiveNodes_1_text" presStyleLbl="node1" presStyleIdx="4" presStyleCnt="5">
        <dgm:presLayoutVars>
          <dgm:bulletEnabled val="1"/>
        </dgm:presLayoutVars>
      </dgm:prSet>
      <dgm:spPr/>
    </dgm:pt>
    <dgm:pt modelId="{F3A5F8DE-7EDC-4B41-994C-17FEEA8DE6A7}" type="pres">
      <dgm:prSet presAssocID="{62B53A94-D5EE-674F-970A-35894813C3FC}" presName="FiveNodes_2_text" presStyleLbl="node1" presStyleIdx="4" presStyleCnt="5">
        <dgm:presLayoutVars>
          <dgm:bulletEnabled val="1"/>
        </dgm:presLayoutVars>
      </dgm:prSet>
      <dgm:spPr/>
    </dgm:pt>
    <dgm:pt modelId="{5FB01F39-2494-E846-BB8E-63D61C4912B5}" type="pres">
      <dgm:prSet presAssocID="{62B53A94-D5EE-674F-970A-35894813C3FC}" presName="FiveNodes_3_text" presStyleLbl="node1" presStyleIdx="4" presStyleCnt="5">
        <dgm:presLayoutVars>
          <dgm:bulletEnabled val="1"/>
        </dgm:presLayoutVars>
      </dgm:prSet>
      <dgm:spPr/>
    </dgm:pt>
    <dgm:pt modelId="{C0B5D3CF-A27F-F449-9954-7C5489C20173}" type="pres">
      <dgm:prSet presAssocID="{62B53A94-D5EE-674F-970A-35894813C3FC}" presName="FiveNodes_4_text" presStyleLbl="node1" presStyleIdx="4" presStyleCnt="5">
        <dgm:presLayoutVars>
          <dgm:bulletEnabled val="1"/>
        </dgm:presLayoutVars>
      </dgm:prSet>
      <dgm:spPr/>
    </dgm:pt>
    <dgm:pt modelId="{D13F68CE-DB38-894F-A19B-B1B2CF00508D}" type="pres">
      <dgm:prSet presAssocID="{62B53A94-D5EE-674F-970A-35894813C3FC}" presName="FiveNodes_5_text" presStyleLbl="node1" presStyleIdx="4" presStyleCnt="5">
        <dgm:presLayoutVars>
          <dgm:bulletEnabled val="1"/>
        </dgm:presLayoutVars>
      </dgm:prSet>
      <dgm:spPr/>
    </dgm:pt>
  </dgm:ptLst>
  <dgm:cxnLst>
    <dgm:cxn modelId="{50182E24-1D60-5A45-98E7-2281E2F39A34}" type="presOf" srcId="{FE0E650A-D986-E04D-901B-DD81BCA804D0}" destId="{CD53C8CD-B838-6A44-A04B-67F222E1245F}" srcOrd="0" destOrd="0" presId="urn:microsoft.com/office/officeart/2005/8/layout/vProcess5"/>
    <dgm:cxn modelId="{C7AA6C2F-6BB2-6B41-9E1B-6D8CA52D96AB}" type="presOf" srcId="{FAC99932-4A2B-384C-A046-59BB1A73F888}" destId="{F3A5F8DE-7EDC-4B41-994C-17FEEA8DE6A7}" srcOrd="1" destOrd="0" presId="urn:microsoft.com/office/officeart/2005/8/layout/vProcess5"/>
    <dgm:cxn modelId="{4AB7193A-7A80-FA48-A737-ACD3F305D2C4}" type="presOf" srcId="{E67FC246-455C-FE41-A420-F084303D85C1}" destId="{46541C9B-E608-3840-82B3-AAFD1962D3A8}" srcOrd="0" destOrd="0" presId="urn:microsoft.com/office/officeart/2005/8/layout/vProcess5"/>
    <dgm:cxn modelId="{CD24463A-8F00-9642-9EF9-986C133D2BCA}" type="presOf" srcId="{62B53A94-D5EE-674F-970A-35894813C3FC}" destId="{040E7877-68A3-1940-A23E-2C4CDF86BF8F}" srcOrd="0" destOrd="0" presId="urn:microsoft.com/office/officeart/2005/8/layout/vProcess5"/>
    <dgm:cxn modelId="{8F39153F-CA54-DA41-85A5-5F41DBB93F52}" type="presOf" srcId="{37561B54-024B-274F-A797-16B4A98D8AC7}" destId="{4BA2D7C0-0E9B-6647-8FCF-66E9FE65FEC0}" srcOrd="0" destOrd="0" presId="urn:microsoft.com/office/officeart/2005/8/layout/vProcess5"/>
    <dgm:cxn modelId="{B4796944-99E9-C64F-9302-1E120D05EEEE}" type="presOf" srcId="{80A0E127-4E5F-FD49-95FA-DFDF85B02809}" destId="{D13F68CE-DB38-894F-A19B-B1B2CF00508D}" srcOrd="1" destOrd="0" presId="urn:microsoft.com/office/officeart/2005/8/layout/vProcess5"/>
    <dgm:cxn modelId="{55B70650-A243-C24D-8FD6-03DEC0D47F75}" srcId="{62B53A94-D5EE-674F-970A-35894813C3FC}" destId="{80A0E127-4E5F-FD49-95FA-DFDF85B02809}" srcOrd="4" destOrd="0" parTransId="{530FA66A-7862-5546-A53E-5375627B3A29}" sibTransId="{9EAFCA89-E2E4-8B4B-80B4-ED3EDD4B2283}"/>
    <dgm:cxn modelId="{A7CD0B5A-77BF-F644-AF84-C99AE85AA1B2}" type="presOf" srcId="{80A0E127-4E5F-FD49-95FA-DFDF85B02809}" destId="{A02DC5B2-9DD5-5641-AEE6-25AF6438CA03}" srcOrd="0" destOrd="0" presId="urn:microsoft.com/office/officeart/2005/8/layout/vProcess5"/>
    <dgm:cxn modelId="{EDA8A37D-E35B-8047-9606-B1F794569B9C}" type="presOf" srcId="{37561B54-024B-274F-A797-16B4A98D8AC7}" destId="{B2D9F55C-97FC-BB4D-AC5E-24F24BD6767F}" srcOrd="1" destOrd="0" presId="urn:microsoft.com/office/officeart/2005/8/layout/vProcess5"/>
    <dgm:cxn modelId="{85D39A87-EEE3-A748-B96D-D54C1A1F35FD}" srcId="{62B53A94-D5EE-674F-970A-35894813C3FC}" destId="{8A6FAD54-9D6B-5B44-8973-9A1FC04DC9E0}" srcOrd="2" destOrd="0" parTransId="{FE7A4803-DA56-AD46-B77A-C47EDDCB0508}" sibTransId="{FE3C3EBE-F746-A549-B260-7F41CF9F8540}"/>
    <dgm:cxn modelId="{7C0D1A89-BE06-CB4D-A2C6-F61C8FC524BE}" type="presOf" srcId="{57DF1FBF-E424-DC44-9BED-D6877E116312}" destId="{7C73EA27-F6F2-C643-B2F7-15B423EA71D9}" srcOrd="0" destOrd="0" presId="urn:microsoft.com/office/officeart/2005/8/layout/vProcess5"/>
    <dgm:cxn modelId="{5E1CD29C-CC80-694A-8413-362B2DEE3E2C}" type="presOf" srcId="{FE3C3EBE-F746-A549-B260-7F41CF9F8540}" destId="{55E982E0-CE62-1946-8C34-367A02FBD4D5}" srcOrd="0" destOrd="0" presId="urn:microsoft.com/office/officeart/2005/8/layout/vProcess5"/>
    <dgm:cxn modelId="{252BE09E-42FC-0045-8BE6-99B46A263995}" type="presOf" srcId="{8A6FAD54-9D6B-5B44-8973-9A1FC04DC9E0}" destId="{5FB01F39-2494-E846-BB8E-63D61C4912B5}" srcOrd="1" destOrd="0" presId="urn:microsoft.com/office/officeart/2005/8/layout/vProcess5"/>
    <dgm:cxn modelId="{8DB800A9-87C5-B74B-B895-6DE36D674F91}" type="presOf" srcId="{E67FC246-455C-FE41-A420-F084303D85C1}" destId="{C0B5D3CF-A27F-F449-9954-7C5489C20173}" srcOrd="1" destOrd="0" presId="urn:microsoft.com/office/officeart/2005/8/layout/vProcess5"/>
    <dgm:cxn modelId="{7D44BEA9-B779-7C46-AC6B-7F6A59E77C8B}" type="presOf" srcId="{FAC99932-4A2B-384C-A046-59BB1A73F888}" destId="{0B481785-47E6-2742-A2A8-644F8E6FF854}" srcOrd="0" destOrd="0" presId="urn:microsoft.com/office/officeart/2005/8/layout/vProcess5"/>
    <dgm:cxn modelId="{5850E8D0-E423-FE47-87FA-0A1A72829BA6}" srcId="{62B53A94-D5EE-674F-970A-35894813C3FC}" destId="{E67FC246-455C-FE41-A420-F084303D85C1}" srcOrd="3" destOrd="0" parTransId="{11FA29BF-4BF3-F548-AA6E-27C1FC3DF342}" sibTransId="{57DF1FBF-E424-DC44-9BED-D6877E116312}"/>
    <dgm:cxn modelId="{58A779D1-E562-6C4A-8F28-6A9CF164F082}" srcId="{62B53A94-D5EE-674F-970A-35894813C3FC}" destId="{37561B54-024B-274F-A797-16B4A98D8AC7}" srcOrd="0" destOrd="0" parTransId="{F5ADBF19-871E-BA4C-9C96-DEF762515C54}" sibTransId="{FE0E650A-D986-E04D-901B-DD81BCA804D0}"/>
    <dgm:cxn modelId="{E9EEC3DB-BE79-FE42-A7C5-DED805478A52}" type="presOf" srcId="{8A6FAD54-9D6B-5B44-8973-9A1FC04DC9E0}" destId="{4916CE62-04C6-E746-8C6E-9E3314571783}" srcOrd="0" destOrd="0" presId="urn:microsoft.com/office/officeart/2005/8/layout/vProcess5"/>
    <dgm:cxn modelId="{46BC80E0-2CC0-9A4D-98DB-131A7ABF3CE5}" srcId="{62B53A94-D5EE-674F-970A-35894813C3FC}" destId="{FAC99932-4A2B-384C-A046-59BB1A73F888}" srcOrd="1" destOrd="0" parTransId="{5D118156-37DD-4F4E-B09F-8A41F0D00DD1}" sibTransId="{FC9EFFD0-A1C8-D844-B0C8-36BCA32E023C}"/>
    <dgm:cxn modelId="{BBC51BE5-E78C-C748-B318-4A1F661C07CF}" type="presOf" srcId="{FC9EFFD0-A1C8-D844-B0C8-36BCA32E023C}" destId="{C96FF86E-7D60-6943-9040-9897DE3CF6B9}" srcOrd="0" destOrd="0" presId="urn:microsoft.com/office/officeart/2005/8/layout/vProcess5"/>
    <dgm:cxn modelId="{FD7E0503-1768-9548-A2F7-558541C2D630}" type="presParOf" srcId="{040E7877-68A3-1940-A23E-2C4CDF86BF8F}" destId="{F79B41BE-B2F7-2A4A-99A9-BC6B1947A20A}" srcOrd="0" destOrd="0" presId="urn:microsoft.com/office/officeart/2005/8/layout/vProcess5"/>
    <dgm:cxn modelId="{5F68C8BE-D684-3642-BDA9-788F2BB7A10A}" type="presParOf" srcId="{040E7877-68A3-1940-A23E-2C4CDF86BF8F}" destId="{4BA2D7C0-0E9B-6647-8FCF-66E9FE65FEC0}" srcOrd="1" destOrd="0" presId="urn:microsoft.com/office/officeart/2005/8/layout/vProcess5"/>
    <dgm:cxn modelId="{5D001DEA-C352-8E4E-90B5-8EBA2881A453}" type="presParOf" srcId="{040E7877-68A3-1940-A23E-2C4CDF86BF8F}" destId="{0B481785-47E6-2742-A2A8-644F8E6FF854}" srcOrd="2" destOrd="0" presId="urn:microsoft.com/office/officeart/2005/8/layout/vProcess5"/>
    <dgm:cxn modelId="{D01AF5E1-B716-5A4C-87D5-94FBF6D68229}" type="presParOf" srcId="{040E7877-68A3-1940-A23E-2C4CDF86BF8F}" destId="{4916CE62-04C6-E746-8C6E-9E3314571783}" srcOrd="3" destOrd="0" presId="urn:microsoft.com/office/officeart/2005/8/layout/vProcess5"/>
    <dgm:cxn modelId="{095AB92A-3C09-544F-940D-B4F1957BCFA8}" type="presParOf" srcId="{040E7877-68A3-1940-A23E-2C4CDF86BF8F}" destId="{46541C9B-E608-3840-82B3-AAFD1962D3A8}" srcOrd="4" destOrd="0" presId="urn:microsoft.com/office/officeart/2005/8/layout/vProcess5"/>
    <dgm:cxn modelId="{0F90A20D-F9E7-7E4E-8688-177BC56D6DEA}" type="presParOf" srcId="{040E7877-68A3-1940-A23E-2C4CDF86BF8F}" destId="{A02DC5B2-9DD5-5641-AEE6-25AF6438CA03}" srcOrd="5" destOrd="0" presId="urn:microsoft.com/office/officeart/2005/8/layout/vProcess5"/>
    <dgm:cxn modelId="{AC0837A4-3F27-2B4A-A198-191A610D73B5}" type="presParOf" srcId="{040E7877-68A3-1940-A23E-2C4CDF86BF8F}" destId="{CD53C8CD-B838-6A44-A04B-67F222E1245F}" srcOrd="6" destOrd="0" presId="urn:microsoft.com/office/officeart/2005/8/layout/vProcess5"/>
    <dgm:cxn modelId="{12998297-7BE3-6749-8565-3F90C81F65E9}" type="presParOf" srcId="{040E7877-68A3-1940-A23E-2C4CDF86BF8F}" destId="{C96FF86E-7D60-6943-9040-9897DE3CF6B9}" srcOrd="7" destOrd="0" presId="urn:microsoft.com/office/officeart/2005/8/layout/vProcess5"/>
    <dgm:cxn modelId="{DF1472E5-A310-5B46-9881-4A056A58F370}" type="presParOf" srcId="{040E7877-68A3-1940-A23E-2C4CDF86BF8F}" destId="{55E982E0-CE62-1946-8C34-367A02FBD4D5}" srcOrd="8" destOrd="0" presId="urn:microsoft.com/office/officeart/2005/8/layout/vProcess5"/>
    <dgm:cxn modelId="{AAB31BE9-E4F7-D04A-BAFB-BC95EAB28B35}" type="presParOf" srcId="{040E7877-68A3-1940-A23E-2C4CDF86BF8F}" destId="{7C73EA27-F6F2-C643-B2F7-15B423EA71D9}" srcOrd="9" destOrd="0" presId="urn:microsoft.com/office/officeart/2005/8/layout/vProcess5"/>
    <dgm:cxn modelId="{052F5847-28F5-DB4B-9400-22BDAF49FFE4}" type="presParOf" srcId="{040E7877-68A3-1940-A23E-2C4CDF86BF8F}" destId="{B2D9F55C-97FC-BB4D-AC5E-24F24BD6767F}" srcOrd="10" destOrd="0" presId="urn:microsoft.com/office/officeart/2005/8/layout/vProcess5"/>
    <dgm:cxn modelId="{40F9DC04-1E6B-0F48-8238-B16C4224A690}" type="presParOf" srcId="{040E7877-68A3-1940-A23E-2C4CDF86BF8F}" destId="{F3A5F8DE-7EDC-4B41-994C-17FEEA8DE6A7}" srcOrd="11" destOrd="0" presId="urn:microsoft.com/office/officeart/2005/8/layout/vProcess5"/>
    <dgm:cxn modelId="{7F60DF80-5F46-9C40-B686-777A4A836106}" type="presParOf" srcId="{040E7877-68A3-1940-A23E-2C4CDF86BF8F}" destId="{5FB01F39-2494-E846-BB8E-63D61C4912B5}" srcOrd="12" destOrd="0" presId="urn:microsoft.com/office/officeart/2005/8/layout/vProcess5"/>
    <dgm:cxn modelId="{BEE17BEA-5137-C44B-A12B-21E6556A5C60}" type="presParOf" srcId="{040E7877-68A3-1940-A23E-2C4CDF86BF8F}" destId="{C0B5D3CF-A27F-F449-9954-7C5489C20173}" srcOrd="13" destOrd="0" presId="urn:microsoft.com/office/officeart/2005/8/layout/vProcess5"/>
    <dgm:cxn modelId="{35BA97E7-08D2-CF4D-86E7-029216FF147D}" type="presParOf" srcId="{040E7877-68A3-1940-A23E-2C4CDF86BF8F}" destId="{D13F68CE-DB38-894F-A19B-B1B2CF00508D}" srcOrd="14" destOrd="0" presId="urn:microsoft.com/office/officeart/2005/8/layout/vProcess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2D7C0-0E9B-6647-8FCF-66E9FE65FEC0}">
      <dsp:nvSpPr>
        <dsp:cNvPr id="0" name=""/>
        <dsp:cNvSpPr/>
      </dsp:nvSpPr>
      <dsp:spPr>
        <a:xfrm>
          <a:off x="0" y="0"/>
          <a:ext cx="6258560" cy="831292"/>
        </a:xfrm>
        <a:prstGeom prst="roundRect">
          <a:avLst>
            <a:gd name="adj" fmla="val 10000"/>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dirty="0"/>
            <a:t>Awareness</a:t>
          </a:r>
        </a:p>
      </dsp:txBody>
      <dsp:txXfrm>
        <a:off x="24348" y="24348"/>
        <a:ext cx="5264268" cy="782596"/>
      </dsp:txXfrm>
    </dsp:sp>
    <dsp:sp modelId="{0B481785-47E6-2742-A2A8-644F8E6FF854}">
      <dsp:nvSpPr>
        <dsp:cNvPr id="0" name=""/>
        <dsp:cNvSpPr/>
      </dsp:nvSpPr>
      <dsp:spPr>
        <a:xfrm>
          <a:off x="467360" y="946749"/>
          <a:ext cx="6258560" cy="831292"/>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dirty="0"/>
            <a:t>Interest</a:t>
          </a:r>
        </a:p>
      </dsp:txBody>
      <dsp:txXfrm>
        <a:off x="491708" y="971097"/>
        <a:ext cx="5202163" cy="782596"/>
      </dsp:txXfrm>
    </dsp:sp>
    <dsp:sp modelId="{4916CE62-04C6-E746-8C6E-9E3314571783}">
      <dsp:nvSpPr>
        <dsp:cNvPr id="0" name=""/>
        <dsp:cNvSpPr/>
      </dsp:nvSpPr>
      <dsp:spPr>
        <a:xfrm>
          <a:off x="934719" y="1893499"/>
          <a:ext cx="6258560" cy="831292"/>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dirty="0"/>
            <a:t>Evaluation</a:t>
          </a:r>
        </a:p>
      </dsp:txBody>
      <dsp:txXfrm>
        <a:off x="959067" y="1917847"/>
        <a:ext cx="5202163" cy="782596"/>
      </dsp:txXfrm>
    </dsp:sp>
    <dsp:sp modelId="{46541C9B-E608-3840-82B3-AAFD1962D3A8}">
      <dsp:nvSpPr>
        <dsp:cNvPr id="0" name=""/>
        <dsp:cNvSpPr/>
      </dsp:nvSpPr>
      <dsp:spPr>
        <a:xfrm>
          <a:off x="1402079" y="2840248"/>
          <a:ext cx="6258560" cy="831292"/>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dirty="0"/>
            <a:t>Trial</a:t>
          </a:r>
        </a:p>
      </dsp:txBody>
      <dsp:txXfrm>
        <a:off x="1426427" y="2864596"/>
        <a:ext cx="5202163" cy="782596"/>
      </dsp:txXfrm>
    </dsp:sp>
    <dsp:sp modelId="{A02DC5B2-9DD5-5641-AEE6-25AF6438CA03}">
      <dsp:nvSpPr>
        <dsp:cNvPr id="0" name=""/>
        <dsp:cNvSpPr/>
      </dsp:nvSpPr>
      <dsp:spPr>
        <a:xfrm>
          <a:off x="1869439" y="3786998"/>
          <a:ext cx="6258560" cy="831292"/>
        </a:xfrm>
        <a:prstGeom prst="roundRect">
          <a:avLst>
            <a:gd name="adj" fmla="val 10000"/>
          </a:avLst>
        </a:prstGeom>
        <a:solidFill>
          <a:srgbClr val="62A48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dirty="0"/>
            <a:t>Adoption</a:t>
          </a:r>
        </a:p>
      </dsp:txBody>
      <dsp:txXfrm>
        <a:off x="1893787" y="3811346"/>
        <a:ext cx="5202163" cy="782596"/>
      </dsp:txXfrm>
    </dsp:sp>
    <dsp:sp modelId="{CD53C8CD-B838-6A44-A04B-67F222E1245F}">
      <dsp:nvSpPr>
        <dsp:cNvPr id="0" name=""/>
        <dsp:cNvSpPr/>
      </dsp:nvSpPr>
      <dsp:spPr>
        <a:xfrm>
          <a:off x="5718219" y="607305"/>
          <a:ext cx="540340" cy="54034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5839796" y="607305"/>
        <a:ext cx="297187" cy="406606"/>
      </dsp:txXfrm>
    </dsp:sp>
    <dsp:sp modelId="{C96FF86E-7D60-6943-9040-9897DE3CF6B9}">
      <dsp:nvSpPr>
        <dsp:cNvPr id="0" name=""/>
        <dsp:cNvSpPr/>
      </dsp:nvSpPr>
      <dsp:spPr>
        <a:xfrm>
          <a:off x="6185579" y="1554054"/>
          <a:ext cx="540340" cy="54034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307156" y="1554054"/>
        <a:ext cx="297187" cy="406606"/>
      </dsp:txXfrm>
    </dsp:sp>
    <dsp:sp modelId="{55E982E0-CE62-1946-8C34-367A02FBD4D5}">
      <dsp:nvSpPr>
        <dsp:cNvPr id="0" name=""/>
        <dsp:cNvSpPr/>
      </dsp:nvSpPr>
      <dsp:spPr>
        <a:xfrm>
          <a:off x="6652939" y="2486949"/>
          <a:ext cx="540340" cy="54034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774516" y="2486949"/>
        <a:ext cx="297187" cy="406606"/>
      </dsp:txXfrm>
    </dsp:sp>
    <dsp:sp modelId="{7C73EA27-F6F2-C643-B2F7-15B423EA71D9}">
      <dsp:nvSpPr>
        <dsp:cNvPr id="0" name=""/>
        <dsp:cNvSpPr/>
      </dsp:nvSpPr>
      <dsp:spPr>
        <a:xfrm>
          <a:off x="7120299" y="3442935"/>
          <a:ext cx="540340" cy="54034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7241876" y="3442935"/>
        <a:ext cx="297187" cy="40660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C52FE-8AE2-F447-8A08-64E9DBC6EE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D478BB-4964-C34D-BAFF-92AF057667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495479-2526-4944-B637-253FF9058142}"/>
              </a:ext>
            </a:extLst>
          </p:cNvPr>
          <p:cNvSpPr>
            <a:spLocks noGrp="1"/>
          </p:cNvSpPr>
          <p:nvPr>
            <p:ph type="dt" sz="half" idx="10"/>
          </p:nvPr>
        </p:nvSpPr>
        <p:spPr/>
        <p:txBody>
          <a:bodyPr/>
          <a:lstStyle/>
          <a:p>
            <a:fld id="{D3FAD140-CBF3-2042-AF1F-1C7D28E1612A}" type="datetimeFigureOut">
              <a:rPr lang="en-US" smtClean="0"/>
              <a:t>3/24/2021</a:t>
            </a:fld>
            <a:endParaRPr lang="en-US"/>
          </a:p>
        </p:txBody>
      </p:sp>
      <p:sp>
        <p:nvSpPr>
          <p:cNvPr id="5" name="Footer Placeholder 4">
            <a:extLst>
              <a:ext uri="{FF2B5EF4-FFF2-40B4-BE49-F238E27FC236}">
                <a16:creationId xmlns:a16="http://schemas.microsoft.com/office/drawing/2014/main" id="{52105EE4-B994-A342-A95F-879CAD20D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90015C-BF3B-9543-BA56-2BA3BB5D00D5}"/>
              </a:ext>
            </a:extLst>
          </p:cNvPr>
          <p:cNvSpPr>
            <a:spLocks noGrp="1"/>
          </p:cNvSpPr>
          <p:nvPr>
            <p:ph type="sldNum" sz="quarter" idx="12"/>
          </p:nvPr>
        </p:nvSpPr>
        <p:spPr/>
        <p:txBody>
          <a:bodyPr/>
          <a:lstStyle/>
          <a:p>
            <a:fld id="{85F6CB74-74D1-B64E-8376-50EA6D181953}" type="slidenum">
              <a:rPr lang="en-US" smtClean="0"/>
              <a:t>‹#›</a:t>
            </a:fld>
            <a:endParaRPr lang="en-US"/>
          </a:p>
        </p:txBody>
      </p:sp>
    </p:spTree>
    <p:extLst>
      <p:ext uri="{BB962C8B-B14F-4D97-AF65-F5344CB8AC3E}">
        <p14:creationId xmlns:p14="http://schemas.microsoft.com/office/powerpoint/2010/main" val="3697183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89838-2DCF-8E41-BAD0-C71B6A08B6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E26BA2-AD01-7F46-8147-32EA7C0CFA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8BCEFA-D69F-B64D-BA9E-2A460871491B}"/>
              </a:ext>
            </a:extLst>
          </p:cNvPr>
          <p:cNvSpPr>
            <a:spLocks noGrp="1"/>
          </p:cNvSpPr>
          <p:nvPr>
            <p:ph type="dt" sz="half" idx="10"/>
          </p:nvPr>
        </p:nvSpPr>
        <p:spPr/>
        <p:txBody>
          <a:bodyPr/>
          <a:lstStyle/>
          <a:p>
            <a:fld id="{D3FAD140-CBF3-2042-AF1F-1C7D28E1612A}" type="datetimeFigureOut">
              <a:rPr lang="en-US" smtClean="0"/>
              <a:t>3/24/2021</a:t>
            </a:fld>
            <a:endParaRPr lang="en-US"/>
          </a:p>
        </p:txBody>
      </p:sp>
      <p:sp>
        <p:nvSpPr>
          <p:cNvPr id="5" name="Footer Placeholder 4">
            <a:extLst>
              <a:ext uri="{FF2B5EF4-FFF2-40B4-BE49-F238E27FC236}">
                <a16:creationId xmlns:a16="http://schemas.microsoft.com/office/drawing/2014/main" id="{1ABE4CCA-4902-0840-8DBA-A4D0ED5046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2F0E78-174C-0147-8ECB-0B0B9D1F1AF9}"/>
              </a:ext>
            </a:extLst>
          </p:cNvPr>
          <p:cNvSpPr>
            <a:spLocks noGrp="1"/>
          </p:cNvSpPr>
          <p:nvPr>
            <p:ph type="sldNum" sz="quarter" idx="12"/>
          </p:nvPr>
        </p:nvSpPr>
        <p:spPr/>
        <p:txBody>
          <a:bodyPr/>
          <a:lstStyle/>
          <a:p>
            <a:fld id="{85F6CB74-74D1-B64E-8376-50EA6D181953}" type="slidenum">
              <a:rPr lang="en-US" smtClean="0"/>
              <a:t>‹#›</a:t>
            </a:fld>
            <a:endParaRPr lang="en-US"/>
          </a:p>
        </p:txBody>
      </p:sp>
    </p:spTree>
    <p:extLst>
      <p:ext uri="{BB962C8B-B14F-4D97-AF65-F5344CB8AC3E}">
        <p14:creationId xmlns:p14="http://schemas.microsoft.com/office/powerpoint/2010/main" val="1478397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ED638A-E87E-5D40-B463-0BB991BDB3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E11D4A-D077-184A-8B3A-D80FB3D981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9582BB-B09E-224C-B1A6-0E18B80948F5}"/>
              </a:ext>
            </a:extLst>
          </p:cNvPr>
          <p:cNvSpPr>
            <a:spLocks noGrp="1"/>
          </p:cNvSpPr>
          <p:nvPr>
            <p:ph type="dt" sz="half" idx="10"/>
          </p:nvPr>
        </p:nvSpPr>
        <p:spPr/>
        <p:txBody>
          <a:bodyPr/>
          <a:lstStyle/>
          <a:p>
            <a:fld id="{D3FAD140-CBF3-2042-AF1F-1C7D28E1612A}" type="datetimeFigureOut">
              <a:rPr lang="en-US" smtClean="0"/>
              <a:t>3/24/2021</a:t>
            </a:fld>
            <a:endParaRPr lang="en-US"/>
          </a:p>
        </p:txBody>
      </p:sp>
      <p:sp>
        <p:nvSpPr>
          <p:cNvPr id="5" name="Footer Placeholder 4">
            <a:extLst>
              <a:ext uri="{FF2B5EF4-FFF2-40B4-BE49-F238E27FC236}">
                <a16:creationId xmlns:a16="http://schemas.microsoft.com/office/drawing/2014/main" id="{F827529E-4B85-DD42-B3F2-D408F91B4B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0B2DB5-DF62-DE49-B36F-8A951310DAFB}"/>
              </a:ext>
            </a:extLst>
          </p:cNvPr>
          <p:cNvSpPr>
            <a:spLocks noGrp="1"/>
          </p:cNvSpPr>
          <p:nvPr>
            <p:ph type="sldNum" sz="quarter" idx="12"/>
          </p:nvPr>
        </p:nvSpPr>
        <p:spPr/>
        <p:txBody>
          <a:bodyPr/>
          <a:lstStyle/>
          <a:p>
            <a:fld id="{85F6CB74-74D1-B64E-8376-50EA6D181953}" type="slidenum">
              <a:rPr lang="en-US" smtClean="0"/>
              <a:t>‹#›</a:t>
            </a:fld>
            <a:endParaRPr lang="en-US"/>
          </a:p>
        </p:txBody>
      </p:sp>
    </p:spTree>
    <p:extLst>
      <p:ext uri="{BB962C8B-B14F-4D97-AF65-F5344CB8AC3E}">
        <p14:creationId xmlns:p14="http://schemas.microsoft.com/office/powerpoint/2010/main" val="1456099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82330-EB65-2147-82B5-5C9132764E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E264AC-9EE2-0348-80E5-03E1AC5708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7B3B05-2CA1-824B-8606-7C650735843E}"/>
              </a:ext>
            </a:extLst>
          </p:cNvPr>
          <p:cNvSpPr>
            <a:spLocks noGrp="1"/>
          </p:cNvSpPr>
          <p:nvPr>
            <p:ph type="dt" sz="half" idx="10"/>
          </p:nvPr>
        </p:nvSpPr>
        <p:spPr/>
        <p:txBody>
          <a:bodyPr/>
          <a:lstStyle/>
          <a:p>
            <a:fld id="{D3FAD140-CBF3-2042-AF1F-1C7D28E1612A}" type="datetimeFigureOut">
              <a:rPr lang="en-US" smtClean="0"/>
              <a:t>3/24/2021</a:t>
            </a:fld>
            <a:endParaRPr lang="en-US"/>
          </a:p>
        </p:txBody>
      </p:sp>
      <p:sp>
        <p:nvSpPr>
          <p:cNvPr id="5" name="Footer Placeholder 4">
            <a:extLst>
              <a:ext uri="{FF2B5EF4-FFF2-40B4-BE49-F238E27FC236}">
                <a16:creationId xmlns:a16="http://schemas.microsoft.com/office/drawing/2014/main" id="{0F1A66E4-EA98-B341-ACB8-277B325FE9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D0905F-D676-A247-9160-3350551D9F7A}"/>
              </a:ext>
            </a:extLst>
          </p:cNvPr>
          <p:cNvSpPr>
            <a:spLocks noGrp="1"/>
          </p:cNvSpPr>
          <p:nvPr>
            <p:ph type="sldNum" sz="quarter" idx="12"/>
          </p:nvPr>
        </p:nvSpPr>
        <p:spPr/>
        <p:txBody>
          <a:bodyPr/>
          <a:lstStyle/>
          <a:p>
            <a:fld id="{85F6CB74-74D1-B64E-8376-50EA6D181953}" type="slidenum">
              <a:rPr lang="en-US" smtClean="0"/>
              <a:t>‹#›</a:t>
            </a:fld>
            <a:endParaRPr lang="en-US"/>
          </a:p>
        </p:txBody>
      </p:sp>
    </p:spTree>
    <p:extLst>
      <p:ext uri="{BB962C8B-B14F-4D97-AF65-F5344CB8AC3E}">
        <p14:creationId xmlns:p14="http://schemas.microsoft.com/office/powerpoint/2010/main" val="8752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0298-A6E4-3E46-B325-FE0C4DE8EA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B2B527-BE54-2949-932D-CACFD704EE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AA1BB5-7511-0944-B745-4DDFA2EF5AB5}"/>
              </a:ext>
            </a:extLst>
          </p:cNvPr>
          <p:cNvSpPr>
            <a:spLocks noGrp="1"/>
          </p:cNvSpPr>
          <p:nvPr>
            <p:ph type="dt" sz="half" idx="10"/>
          </p:nvPr>
        </p:nvSpPr>
        <p:spPr/>
        <p:txBody>
          <a:bodyPr/>
          <a:lstStyle/>
          <a:p>
            <a:fld id="{D3FAD140-CBF3-2042-AF1F-1C7D28E1612A}" type="datetimeFigureOut">
              <a:rPr lang="en-US" smtClean="0"/>
              <a:t>3/24/2021</a:t>
            </a:fld>
            <a:endParaRPr lang="en-US"/>
          </a:p>
        </p:txBody>
      </p:sp>
      <p:sp>
        <p:nvSpPr>
          <p:cNvPr id="5" name="Footer Placeholder 4">
            <a:extLst>
              <a:ext uri="{FF2B5EF4-FFF2-40B4-BE49-F238E27FC236}">
                <a16:creationId xmlns:a16="http://schemas.microsoft.com/office/drawing/2014/main" id="{2D29ED97-D02E-AD42-A173-C8B4A4BBB0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C8298D-520A-4442-8554-8559BE0C5C2D}"/>
              </a:ext>
            </a:extLst>
          </p:cNvPr>
          <p:cNvSpPr>
            <a:spLocks noGrp="1"/>
          </p:cNvSpPr>
          <p:nvPr>
            <p:ph type="sldNum" sz="quarter" idx="12"/>
          </p:nvPr>
        </p:nvSpPr>
        <p:spPr/>
        <p:txBody>
          <a:bodyPr/>
          <a:lstStyle/>
          <a:p>
            <a:fld id="{85F6CB74-74D1-B64E-8376-50EA6D181953}" type="slidenum">
              <a:rPr lang="en-US" smtClean="0"/>
              <a:t>‹#›</a:t>
            </a:fld>
            <a:endParaRPr lang="en-US"/>
          </a:p>
        </p:txBody>
      </p:sp>
    </p:spTree>
    <p:extLst>
      <p:ext uri="{BB962C8B-B14F-4D97-AF65-F5344CB8AC3E}">
        <p14:creationId xmlns:p14="http://schemas.microsoft.com/office/powerpoint/2010/main" val="3353264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9F9D3-1B9F-7844-8E73-6F6D0F7B29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A2CACA-5438-3341-9BF9-667ACCFAE9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91D561-611C-854A-B60E-A1FB74791E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45AC5F-9AF5-754A-8371-1C5B8BB01114}"/>
              </a:ext>
            </a:extLst>
          </p:cNvPr>
          <p:cNvSpPr>
            <a:spLocks noGrp="1"/>
          </p:cNvSpPr>
          <p:nvPr>
            <p:ph type="dt" sz="half" idx="10"/>
          </p:nvPr>
        </p:nvSpPr>
        <p:spPr/>
        <p:txBody>
          <a:bodyPr/>
          <a:lstStyle/>
          <a:p>
            <a:fld id="{D3FAD140-CBF3-2042-AF1F-1C7D28E1612A}" type="datetimeFigureOut">
              <a:rPr lang="en-US" smtClean="0"/>
              <a:t>3/24/2021</a:t>
            </a:fld>
            <a:endParaRPr lang="en-US"/>
          </a:p>
        </p:txBody>
      </p:sp>
      <p:sp>
        <p:nvSpPr>
          <p:cNvPr id="6" name="Footer Placeholder 5">
            <a:extLst>
              <a:ext uri="{FF2B5EF4-FFF2-40B4-BE49-F238E27FC236}">
                <a16:creationId xmlns:a16="http://schemas.microsoft.com/office/drawing/2014/main" id="{D9876FAC-26D9-9945-9140-073CC1FF2B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85B89D-588C-3842-8586-7844BB2343BA}"/>
              </a:ext>
            </a:extLst>
          </p:cNvPr>
          <p:cNvSpPr>
            <a:spLocks noGrp="1"/>
          </p:cNvSpPr>
          <p:nvPr>
            <p:ph type="sldNum" sz="quarter" idx="12"/>
          </p:nvPr>
        </p:nvSpPr>
        <p:spPr/>
        <p:txBody>
          <a:bodyPr/>
          <a:lstStyle/>
          <a:p>
            <a:fld id="{85F6CB74-74D1-B64E-8376-50EA6D181953}" type="slidenum">
              <a:rPr lang="en-US" smtClean="0"/>
              <a:t>‹#›</a:t>
            </a:fld>
            <a:endParaRPr lang="en-US"/>
          </a:p>
        </p:txBody>
      </p:sp>
    </p:spTree>
    <p:extLst>
      <p:ext uri="{BB962C8B-B14F-4D97-AF65-F5344CB8AC3E}">
        <p14:creationId xmlns:p14="http://schemas.microsoft.com/office/powerpoint/2010/main" val="3809909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9C0DA-DF79-CB4A-A506-0B3C9D3471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CBEBBA-E36C-FE40-875D-6D2FCEDA92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9F9AC1-247C-F646-8A86-100ED1E865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C975F4-295C-3143-A436-544C74A154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40103B-A6FC-E047-8EC1-35C1351E8C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B6CEF0-2C98-1E4D-A214-707384E0517F}"/>
              </a:ext>
            </a:extLst>
          </p:cNvPr>
          <p:cNvSpPr>
            <a:spLocks noGrp="1"/>
          </p:cNvSpPr>
          <p:nvPr>
            <p:ph type="dt" sz="half" idx="10"/>
          </p:nvPr>
        </p:nvSpPr>
        <p:spPr/>
        <p:txBody>
          <a:bodyPr/>
          <a:lstStyle/>
          <a:p>
            <a:fld id="{D3FAD140-CBF3-2042-AF1F-1C7D28E1612A}" type="datetimeFigureOut">
              <a:rPr lang="en-US" smtClean="0"/>
              <a:t>3/24/2021</a:t>
            </a:fld>
            <a:endParaRPr lang="en-US"/>
          </a:p>
        </p:txBody>
      </p:sp>
      <p:sp>
        <p:nvSpPr>
          <p:cNvPr id="8" name="Footer Placeholder 7">
            <a:extLst>
              <a:ext uri="{FF2B5EF4-FFF2-40B4-BE49-F238E27FC236}">
                <a16:creationId xmlns:a16="http://schemas.microsoft.com/office/drawing/2014/main" id="{52FE8FC9-75C8-894D-B1EF-638C3C9F48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61EFF2-E353-4F46-974A-FDF0F3276835}"/>
              </a:ext>
            </a:extLst>
          </p:cNvPr>
          <p:cNvSpPr>
            <a:spLocks noGrp="1"/>
          </p:cNvSpPr>
          <p:nvPr>
            <p:ph type="sldNum" sz="quarter" idx="12"/>
          </p:nvPr>
        </p:nvSpPr>
        <p:spPr/>
        <p:txBody>
          <a:bodyPr/>
          <a:lstStyle/>
          <a:p>
            <a:fld id="{85F6CB74-74D1-B64E-8376-50EA6D181953}" type="slidenum">
              <a:rPr lang="en-US" smtClean="0"/>
              <a:t>‹#›</a:t>
            </a:fld>
            <a:endParaRPr lang="en-US"/>
          </a:p>
        </p:txBody>
      </p:sp>
    </p:spTree>
    <p:extLst>
      <p:ext uri="{BB962C8B-B14F-4D97-AF65-F5344CB8AC3E}">
        <p14:creationId xmlns:p14="http://schemas.microsoft.com/office/powerpoint/2010/main" val="1676270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925B8-AF8E-8149-8BC1-3289484933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6A8EF2-5FAA-2440-9217-70415098659D}"/>
              </a:ext>
            </a:extLst>
          </p:cNvPr>
          <p:cNvSpPr>
            <a:spLocks noGrp="1"/>
          </p:cNvSpPr>
          <p:nvPr>
            <p:ph type="dt" sz="half" idx="10"/>
          </p:nvPr>
        </p:nvSpPr>
        <p:spPr/>
        <p:txBody>
          <a:bodyPr/>
          <a:lstStyle/>
          <a:p>
            <a:fld id="{D3FAD140-CBF3-2042-AF1F-1C7D28E1612A}" type="datetimeFigureOut">
              <a:rPr lang="en-US" smtClean="0"/>
              <a:t>3/24/2021</a:t>
            </a:fld>
            <a:endParaRPr lang="en-US"/>
          </a:p>
        </p:txBody>
      </p:sp>
      <p:sp>
        <p:nvSpPr>
          <p:cNvPr id="4" name="Footer Placeholder 3">
            <a:extLst>
              <a:ext uri="{FF2B5EF4-FFF2-40B4-BE49-F238E27FC236}">
                <a16:creationId xmlns:a16="http://schemas.microsoft.com/office/drawing/2014/main" id="{0E8DB800-212E-8F4A-859A-EF7553025F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34C297-90E6-3E4E-835B-90FC7C73E65E}"/>
              </a:ext>
            </a:extLst>
          </p:cNvPr>
          <p:cNvSpPr>
            <a:spLocks noGrp="1"/>
          </p:cNvSpPr>
          <p:nvPr>
            <p:ph type="sldNum" sz="quarter" idx="12"/>
          </p:nvPr>
        </p:nvSpPr>
        <p:spPr/>
        <p:txBody>
          <a:bodyPr/>
          <a:lstStyle/>
          <a:p>
            <a:fld id="{85F6CB74-74D1-B64E-8376-50EA6D181953}" type="slidenum">
              <a:rPr lang="en-US" smtClean="0"/>
              <a:t>‹#›</a:t>
            </a:fld>
            <a:endParaRPr lang="en-US"/>
          </a:p>
        </p:txBody>
      </p:sp>
    </p:spTree>
    <p:extLst>
      <p:ext uri="{BB962C8B-B14F-4D97-AF65-F5344CB8AC3E}">
        <p14:creationId xmlns:p14="http://schemas.microsoft.com/office/powerpoint/2010/main" val="347965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186D40-030F-444C-918C-9230977F888C}"/>
              </a:ext>
            </a:extLst>
          </p:cNvPr>
          <p:cNvSpPr>
            <a:spLocks noGrp="1"/>
          </p:cNvSpPr>
          <p:nvPr>
            <p:ph type="dt" sz="half" idx="10"/>
          </p:nvPr>
        </p:nvSpPr>
        <p:spPr/>
        <p:txBody>
          <a:bodyPr/>
          <a:lstStyle/>
          <a:p>
            <a:fld id="{D3FAD140-CBF3-2042-AF1F-1C7D28E1612A}" type="datetimeFigureOut">
              <a:rPr lang="en-US" smtClean="0"/>
              <a:t>3/24/2021</a:t>
            </a:fld>
            <a:endParaRPr lang="en-US"/>
          </a:p>
        </p:txBody>
      </p:sp>
      <p:sp>
        <p:nvSpPr>
          <p:cNvPr id="3" name="Footer Placeholder 2">
            <a:extLst>
              <a:ext uri="{FF2B5EF4-FFF2-40B4-BE49-F238E27FC236}">
                <a16:creationId xmlns:a16="http://schemas.microsoft.com/office/drawing/2014/main" id="{F22FAA3C-60B8-164A-84CC-987A0F74BC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F65A63-4665-BA4D-9B0E-2745C89C81FB}"/>
              </a:ext>
            </a:extLst>
          </p:cNvPr>
          <p:cNvSpPr>
            <a:spLocks noGrp="1"/>
          </p:cNvSpPr>
          <p:nvPr>
            <p:ph type="sldNum" sz="quarter" idx="12"/>
          </p:nvPr>
        </p:nvSpPr>
        <p:spPr/>
        <p:txBody>
          <a:bodyPr/>
          <a:lstStyle/>
          <a:p>
            <a:fld id="{85F6CB74-74D1-B64E-8376-50EA6D181953}" type="slidenum">
              <a:rPr lang="en-US" smtClean="0"/>
              <a:t>‹#›</a:t>
            </a:fld>
            <a:endParaRPr lang="en-US"/>
          </a:p>
        </p:txBody>
      </p:sp>
    </p:spTree>
    <p:extLst>
      <p:ext uri="{BB962C8B-B14F-4D97-AF65-F5344CB8AC3E}">
        <p14:creationId xmlns:p14="http://schemas.microsoft.com/office/powerpoint/2010/main" val="263877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307BB-4965-B14B-8280-1D8A99ADF2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392E1D-ABD4-3B44-A28B-C0D60F5DC6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CF9C2E-EA34-F247-A05B-03E7A19B4C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DFD4D5-692F-6A4D-B3E0-192EB3A2ACD9}"/>
              </a:ext>
            </a:extLst>
          </p:cNvPr>
          <p:cNvSpPr>
            <a:spLocks noGrp="1"/>
          </p:cNvSpPr>
          <p:nvPr>
            <p:ph type="dt" sz="half" idx="10"/>
          </p:nvPr>
        </p:nvSpPr>
        <p:spPr/>
        <p:txBody>
          <a:bodyPr/>
          <a:lstStyle/>
          <a:p>
            <a:fld id="{D3FAD140-CBF3-2042-AF1F-1C7D28E1612A}" type="datetimeFigureOut">
              <a:rPr lang="en-US" smtClean="0"/>
              <a:t>3/24/2021</a:t>
            </a:fld>
            <a:endParaRPr lang="en-US"/>
          </a:p>
        </p:txBody>
      </p:sp>
      <p:sp>
        <p:nvSpPr>
          <p:cNvPr id="6" name="Footer Placeholder 5">
            <a:extLst>
              <a:ext uri="{FF2B5EF4-FFF2-40B4-BE49-F238E27FC236}">
                <a16:creationId xmlns:a16="http://schemas.microsoft.com/office/drawing/2014/main" id="{76E2FBF6-6D7F-884E-8CED-8412EC2CFF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A30EE3-3EFF-2340-949B-DAE1CC4E2D97}"/>
              </a:ext>
            </a:extLst>
          </p:cNvPr>
          <p:cNvSpPr>
            <a:spLocks noGrp="1"/>
          </p:cNvSpPr>
          <p:nvPr>
            <p:ph type="sldNum" sz="quarter" idx="12"/>
          </p:nvPr>
        </p:nvSpPr>
        <p:spPr/>
        <p:txBody>
          <a:bodyPr/>
          <a:lstStyle/>
          <a:p>
            <a:fld id="{85F6CB74-74D1-B64E-8376-50EA6D181953}" type="slidenum">
              <a:rPr lang="en-US" smtClean="0"/>
              <a:t>‹#›</a:t>
            </a:fld>
            <a:endParaRPr lang="en-US"/>
          </a:p>
        </p:txBody>
      </p:sp>
    </p:spTree>
    <p:extLst>
      <p:ext uri="{BB962C8B-B14F-4D97-AF65-F5344CB8AC3E}">
        <p14:creationId xmlns:p14="http://schemas.microsoft.com/office/powerpoint/2010/main" val="2404933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2E6CC-14C7-9E4A-BDDE-41DC265952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E1CEE9-8D26-224F-BAA8-0B9EE335F3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A1D4BF-EBD9-6743-8DAA-380C1A6861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205DE9-7EB9-154D-9AC3-E480423A5D99}"/>
              </a:ext>
            </a:extLst>
          </p:cNvPr>
          <p:cNvSpPr>
            <a:spLocks noGrp="1"/>
          </p:cNvSpPr>
          <p:nvPr>
            <p:ph type="dt" sz="half" idx="10"/>
          </p:nvPr>
        </p:nvSpPr>
        <p:spPr/>
        <p:txBody>
          <a:bodyPr/>
          <a:lstStyle/>
          <a:p>
            <a:fld id="{D3FAD140-CBF3-2042-AF1F-1C7D28E1612A}" type="datetimeFigureOut">
              <a:rPr lang="en-US" smtClean="0"/>
              <a:t>3/24/2021</a:t>
            </a:fld>
            <a:endParaRPr lang="en-US"/>
          </a:p>
        </p:txBody>
      </p:sp>
      <p:sp>
        <p:nvSpPr>
          <p:cNvPr id="6" name="Footer Placeholder 5">
            <a:extLst>
              <a:ext uri="{FF2B5EF4-FFF2-40B4-BE49-F238E27FC236}">
                <a16:creationId xmlns:a16="http://schemas.microsoft.com/office/drawing/2014/main" id="{B71C4CD6-610A-BF45-9925-E4206057F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9FCED3-588E-504A-B822-0A76E0811866}"/>
              </a:ext>
            </a:extLst>
          </p:cNvPr>
          <p:cNvSpPr>
            <a:spLocks noGrp="1"/>
          </p:cNvSpPr>
          <p:nvPr>
            <p:ph type="sldNum" sz="quarter" idx="12"/>
          </p:nvPr>
        </p:nvSpPr>
        <p:spPr/>
        <p:txBody>
          <a:bodyPr/>
          <a:lstStyle/>
          <a:p>
            <a:fld id="{85F6CB74-74D1-B64E-8376-50EA6D181953}" type="slidenum">
              <a:rPr lang="en-US" smtClean="0"/>
              <a:t>‹#›</a:t>
            </a:fld>
            <a:endParaRPr lang="en-US"/>
          </a:p>
        </p:txBody>
      </p:sp>
    </p:spTree>
    <p:extLst>
      <p:ext uri="{BB962C8B-B14F-4D97-AF65-F5344CB8AC3E}">
        <p14:creationId xmlns:p14="http://schemas.microsoft.com/office/powerpoint/2010/main" val="2356299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8165C1-270D-4448-AF0F-7B9F578113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14D17D-1C5E-694B-A428-5E53EB9F71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A7B4-540D-E04B-81BE-356E489106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AD140-CBF3-2042-AF1F-1C7D28E1612A}" type="datetimeFigureOut">
              <a:rPr lang="en-US" smtClean="0"/>
              <a:t>3/24/2021</a:t>
            </a:fld>
            <a:endParaRPr lang="en-US"/>
          </a:p>
        </p:txBody>
      </p:sp>
      <p:sp>
        <p:nvSpPr>
          <p:cNvPr id="5" name="Footer Placeholder 4">
            <a:extLst>
              <a:ext uri="{FF2B5EF4-FFF2-40B4-BE49-F238E27FC236}">
                <a16:creationId xmlns:a16="http://schemas.microsoft.com/office/drawing/2014/main" id="{6D9BE686-6115-EE48-B3D9-AFA7D26088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59E0E0-85F8-8743-9A34-8024B3A93C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6CB74-74D1-B64E-8376-50EA6D181953}" type="slidenum">
              <a:rPr lang="en-US" smtClean="0"/>
              <a:t>‹#›</a:t>
            </a:fld>
            <a:endParaRPr lang="en-US"/>
          </a:p>
        </p:txBody>
      </p:sp>
    </p:spTree>
    <p:extLst>
      <p:ext uri="{BB962C8B-B14F-4D97-AF65-F5344CB8AC3E}">
        <p14:creationId xmlns:p14="http://schemas.microsoft.com/office/powerpoint/2010/main" val="1014625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1.xml" /><Relationship Id="rId3" Type="http://schemas.microsoft.com/office/2007/relationships/hdphoto" Target="../media/hdphoto1.wdp" /><Relationship Id="rId7" Type="http://schemas.openxmlformats.org/officeDocument/2006/relationships/diagramLayout" Target="../diagrams/layout1.xml" /><Relationship Id="rId2" Type="http://schemas.openxmlformats.org/officeDocument/2006/relationships/image" Target="../media/image1.png" /><Relationship Id="rId1" Type="http://schemas.openxmlformats.org/officeDocument/2006/relationships/slideLayout" Target="../slideLayouts/slideLayout1.xml" /><Relationship Id="rId6" Type="http://schemas.openxmlformats.org/officeDocument/2006/relationships/diagramData" Target="../diagrams/data1.xml" /><Relationship Id="rId5" Type="http://schemas.openxmlformats.org/officeDocument/2006/relationships/image" Target="../media/image3.png" /><Relationship Id="rId10" Type="http://schemas.microsoft.com/office/2007/relationships/diagramDrawing" Target="../diagrams/drawing1.xml" /><Relationship Id="rId4" Type="http://schemas.openxmlformats.org/officeDocument/2006/relationships/image" Target="../media/image2.png" /><Relationship Id="rId9" Type="http://schemas.openxmlformats.org/officeDocument/2006/relationships/diagramColors" Target="../diagrams/colors1.xml" /></Relationships>
</file>

<file path=ppt/slides/_rels/slide11.xml.rels><?xml version="1.0" encoding="UTF-8" standalone="yes"?>
<Relationships xmlns="http://schemas.openxmlformats.org/package/2006/relationships"><Relationship Id="rId3" Type="http://schemas.microsoft.com/office/2007/relationships/hdphoto" Target="../media/hdphoto1.wdp" /><Relationship Id="rId2" Type="http://schemas.openxmlformats.org/officeDocument/2006/relationships/image" Target="../media/image1.png" /><Relationship Id="rId1" Type="http://schemas.openxmlformats.org/officeDocument/2006/relationships/slideLayout" Target="../slideLayouts/slideLayout1.xml" /><Relationship Id="rId4" Type="http://schemas.openxmlformats.org/officeDocument/2006/relationships/image" Target="../media/image2.png" /></Relationships>
</file>

<file path=ppt/slides/_rels/slide12.xml.rels><?xml version="1.0" encoding="UTF-8" standalone="yes"?>
<Relationships xmlns="http://schemas.openxmlformats.org/package/2006/relationships"><Relationship Id="rId3" Type="http://schemas.microsoft.com/office/2007/relationships/hdphoto" Target="../media/hdphoto1.wdp" /><Relationship Id="rId2" Type="http://schemas.openxmlformats.org/officeDocument/2006/relationships/image" Target="../media/image1.png" /><Relationship Id="rId1" Type="http://schemas.openxmlformats.org/officeDocument/2006/relationships/slideLayout" Target="../slideLayouts/slideLayout1.xml" /><Relationship Id="rId4" Type="http://schemas.openxmlformats.org/officeDocument/2006/relationships/image" Target="../media/image2.png" /></Relationships>
</file>

<file path=ppt/slides/_rels/slide13.xml.rels><?xml version="1.0" encoding="UTF-8" standalone="yes"?>
<Relationships xmlns="http://schemas.openxmlformats.org/package/2006/relationships"><Relationship Id="rId3" Type="http://schemas.microsoft.com/office/2007/relationships/hdphoto" Target="../media/hdphoto1.wdp" /><Relationship Id="rId2" Type="http://schemas.openxmlformats.org/officeDocument/2006/relationships/image" Target="../media/image1.png" /><Relationship Id="rId1" Type="http://schemas.openxmlformats.org/officeDocument/2006/relationships/slideLayout" Target="../slideLayouts/slideLayout2.xml" /><Relationship Id="rId4" Type="http://schemas.openxmlformats.org/officeDocument/2006/relationships/image" Target="../media/image2.png" /></Relationships>
</file>

<file path=ppt/slides/_rels/slide14.xml.rels><?xml version="1.0" encoding="UTF-8" standalone="yes"?>
<Relationships xmlns="http://schemas.openxmlformats.org/package/2006/relationships"><Relationship Id="rId3" Type="http://schemas.microsoft.com/office/2007/relationships/hdphoto" Target="../media/hdphoto1.wdp" /><Relationship Id="rId2" Type="http://schemas.openxmlformats.org/officeDocument/2006/relationships/image" Target="../media/image1.png" /><Relationship Id="rId1" Type="http://schemas.openxmlformats.org/officeDocument/2006/relationships/slideLayout" Target="../slideLayouts/slideLayout2.xml" /><Relationship Id="rId6" Type="http://schemas.openxmlformats.org/officeDocument/2006/relationships/hyperlink" Target="mailto:gorovwiroro@gmail.com" TargetMode="External" /><Relationship Id="rId5" Type="http://schemas.openxmlformats.org/officeDocument/2006/relationships/image" Target="../media/image4.jpeg" /><Relationship Id="rId4" Type="http://schemas.openxmlformats.org/officeDocument/2006/relationships/image" Target="../media/image2.png" /></Relationships>
</file>

<file path=ppt/slides/_rels/slide15.xml.rels><?xml version="1.0" encoding="UTF-8" standalone="yes"?>
<Relationships xmlns="http://schemas.openxmlformats.org/package/2006/relationships"><Relationship Id="rId3" Type="http://schemas.microsoft.com/office/2007/relationships/hdphoto" Target="../media/hdphoto1.wdp" /><Relationship Id="rId7" Type="http://schemas.openxmlformats.org/officeDocument/2006/relationships/hyperlink" Target="mailto:info@gicfamily.org%22" TargetMode="External" /><Relationship Id="rId2" Type="http://schemas.openxmlformats.org/officeDocument/2006/relationships/image" Target="../media/image1.png" /><Relationship Id="rId1" Type="http://schemas.openxmlformats.org/officeDocument/2006/relationships/slideLayout" Target="../slideLayouts/slideLayout2.xml" /><Relationship Id="rId6" Type="http://schemas.openxmlformats.org/officeDocument/2006/relationships/hyperlink" Target="tel:+234%20803%20747%204218" TargetMode="External" /><Relationship Id="rId5" Type="http://schemas.openxmlformats.org/officeDocument/2006/relationships/image" Target="../media/image3.png" /><Relationship Id="rId4" Type="http://schemas.openxmlformats.org/officeDocument/2006/relationships/image" Target="../media/image2.png" /></Relationships>
</file>

<file path=ppt/slides/_rels/slide2.xml.rels><?xml version="1.0" encoding="UTF-8" standalone="yes"?>
<Relationships xmlns="http://schemas.openxmlformats.org/package/2006/relationships"><Relationship Id="rId3" Type="http://schemas.microsoft.com/office/2007/relationships/hdphoto" Target="../media/hdphoto1.wdp" /><Relationship Id="rId2" Type="http://schemas.openxmlformats.org/officeDocument/2006/relationships/image" Target="../media/image1.png" /><Relationship Id="rId1" Type="http://schemas.openxmlformats.org/officeDocument/2006/relationships/slideLayout" Target="../slideLayouts/slideLayout1.xml" /><Relationship Id="rId4" Type="http://schemas.openxmlformats.org/officeDocument/2006/relationships/image" Target="../media/image2.png" /></Relationships>
</file>

<file path=ppt/slides/_rels/slide3.xml.rels><?xml version="1.0" encoding="UTF-8" standalone="yes"?>
<Relationships xmlns="http://schemas.openxmlformats.org/package/2006/relationships"><Relationship Id="rId3" Type="http://schemas.microsoft.com/office/2007/relationships/hdphoto" Target="../media/hdphoto1.wdp" /><Relationship Id="rId2" Type="http://schemas.openxmlformats.org/officeDocument/2006/relationships/image" Target="../media/image1.png" /><Relationship Id="rId1" Type="http://schemas.openxmlformats.org/officeDocument/2006/relationships/slideLayout" Target="../slideLayouts/slideLayout1.xml" /><Relationship Id="rId4" Type="http://schemas.openxmlformats.org/officeDocument/2006/relationships/image" Target="../media/image2.png" /></Relationships>
</file>

<file path=ppt/slides/_rels/slide4.xml.rels><?xml version="1.0" encoding="UTF-8" standalone="yes"?>
<Relationships xmlns="http://schemas.openxmlformats.org/package/2006/relationships"><Relationship Id="rId3" Type="http://schemas.microsoft.com/office/2007/relationships/hdphoto" Target="../media/hdphoto1.wdp" /><Relationship Id="rId2" Type="http://schemas.openxmlformats.org/officeDocument/2006/relationships/image" Target="../media/image1.png" /><Relationship Id="rId1" Type="http://schemas.openxmlformats.org/officeDocument/2006/relationships/slideLayout" Target="../slideLayouts/slideLayout1.xml" /><Relationship Id="rId4" Type="http://schemas.openxmlformats.org/officeDocument/2006/relationships/image" Target="../media/image2.png" /></Relationships>
</file>

<file path=ppt/slides/_rels/slide5.xml.rels><?xml version="1.0" encoding="UTF-8" standalone="yes"?>
<Relationships xmlns="http://schemas.openxmlformats.org/package/2006/relationships"><Relationship Id="rId3" Type="http://schemas.microsoft.com/office/2007/relationships/hdphoto" Target="../media/hdphoto1.wdp" /><Relationship Id="rId2" Type="http://schemas.openxmlformats.org/officeDocument/2006/relationships/image" Target="../media/image1.png" /><Relationship Id="rId1" Type="http://schemas.openxmlformats.org/officeDocument/2006/relationships/slideLayout" Target="../slideLayouts/slideLayout1.xml" /><Relationship Id="rId4" Type="http://schemas.openxmlformats.org/officeDocument/2006/relationships/image" Target="../media/image2.png" /></Relationships>
</file>

<file path=ppt/slides/_rels/slide6.xml.rels><?xml version="1.0" encoding="UTF-8" standalone="yes"?>
<Relationships xmlns="http://schemas.openxmlformats.org/package/2006/relationships"><Relationship Id="rId3" Type="http://schemas.microsoft.com/office/2007/relationships/hdphoto" Target="../media/hdphoto1.wdp" /><Relationship Id="rId2" Type="http://schemas.openxmlformats.org/officeDocument/2006/relationships/image" Target="../media/image1.png" /><Relationship Id="rId1" Type="http://schemas.openxmlformats.org/officeDocument/2006/relationships/slideLayout" Target="../slideLayouts/slideLayout1.xml" /><Relationship Id="rId4" Type="http://schemas.openxmlformats.org/officeDocument/2006/relationships/image" Target="../media/image2.png" /></Relationships>
</file>

<file path=ppt/slides/_rels/slide7.xml.rels><?xml version="1.0" encoding="UTF-8" standalone="yes"?>
<Relationships xmlns="http://schemas.openxmlformats.org/package/2006/relationships"><Relationship Id="rId3" Type="http://schemas.microsoft.com/office/2007/relationships/hdphoto" Target="../media/hdphoto1.wdp" /><Relationship Id="rId2" Type="http://schemas.openxmlformats.org/officeDocument/2006/relationships/image" Target="../media/image1.png" /><Relationship Id="rId1" Type="http://schemas.openxmlformats.org/officeDocument/2006/relationships/slideLayout" Target="../slideLayouts/slideLayout1.xml" /><Relationship Id="rId4" Type="http://schemas.openxmlformats.org/officeDocument/2006/relationships/image" Target="../media/image2.png" /></Relationships>
</file>

<file path=ppt/slides/_rels/slide8.xml.rels><?xml version="1.0" encoding="UTF-8" standalone="yes"?>
<Relationships xmlns="http://schemas.openxmlformats.org/package/2006/relationships"><Relationship Id="rId3" Type="http://schemas.microsoft.com/office/2007/relationships/hdphoto" Target="../media/hdphoto1.wdp" /><Relationship Id="rId2" Type="http://schemas.openxmlformats.org/officeDocument/2006/relationships/image" Target="../media/image1.png" /><Relationship Id="rId1" Type="http://schemas.openxmlformats.org/officeDocument/2006/relationships/slideLayout" Target="../slideLayouts/slideLayout1.xml" /><Relationship Id="rId4" Type="http://schemas.openxmlformats.org/officeDocument/2006/relationships/image" Target="../media/image2.png" /></Relationships>
</file>

<file path=ppt/slides/_rels/slide9.xml.rels><?xml version="1.0" encoding="UTF-8" standalone="yes"?>
<Relationships xmlns="http://schemas.openxmlformats.org/package/2006/relationships"><Relationship Id="rId3" Type="http://schemas.microsoft.com/office/2007/relationships/hdphoto" Target="../media/hdphoto1.wdp" /><Relationship Id="rId2" Type="http://schemas.openxmlformats.org/officeDocument/2006/relationships/image" Target="../media/image1.png" /><Relationship Id="rId1" Type="http://schemas.openxmlformats.org/officeDocument/2006/relationships/slideLayout" Target="../slideLayouts/slideLayout1.xml" /><Relationship Id="rId4"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1C503A6-321D-424C-B463-EEE72F4F87C1}"/>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1000"/>
                    </a14:imgEffect>
                  </a14:imgLayer>
                </a14:imgProps>
              </a:ext>
              <a:ext uri="{28A0092B-C50C-407E-A947-70E740481C1C}">
                <a14:useLocalDpi xmlns:a14="http://schemas.microsoft.com/office/drawing/2010/main" val="0"/>
              </a:ext>
            </a:extLst>
          </a:blip>
          <a:srcRect/>
          <a:stretch/>
        </p:blipFill>
        <p:spPr>
          <a:xfrm>
            <a:off x="0" y="1621969"/>
            <a:ext cx="2947710" cy="2947710"/>
          </a:xfrm>
          <a:prstGeom prst="rect">
            <a:avLst/>
          </a:prstGeom>
          <a:gradFill>
            <a:gsLst>
              <a:gs pos="81000">
                <a:schemeClr val="accent1">
                  <a:lumMod val="5000"/>
                  <a:lumOff val="95000"/>
                  <a:alpha val="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alpha val="0"/>
              </a:schemeClr>
            </a:glow>
            <a:outerShdw blurRad="50800" dist="50800" dir="5400000" algn="ctr" rotWithShape="0">
              <a:srgbClr val="000000">
                <a:alpha val="0"/>
              </a:srgbClr>
            </a:outerShdw>
            <a:reflection stA="0" endPos="65000" dist="50800" dir="5400000" sy="-100000" algn="bl" rotWithShape="0"/>
          </a:effectLst>
        </p:spPr>
      </p:pic>
      <p:sp>
        <p:nvSpPr>
          <p:cNvPr id="6" name="Rectangle 5">
            <a:extLst>
              <a:ext uri="{FF2B5EF4-FFF2-40B4-BE49-F238E27FC236}">
                <a16:creationId xmlns:a16="http://schemas.microsoft.com/office/drawing/2014/main" id="{566F5492-54F6-4CA2-A889-2AE0840ABE35}"/>
              </a:ext>
            </a:extLst>
          </p:cNvPr>
          <p:cNvSpPr/>
          <p:nvPr/>
        </p:nvSpPr>
        <p:spPr>
          <a:xfrm>
            <a:off x="2077376" y="-4763"/>
            <a:ext cx="10114624" cy="1305017"/>
          </a:xfrm>
          <a:prstGeom prst="rect">
            <a:avLst/>
          </a:prstGeom>
          <a:solidFill>
            <a:srgbClr val="62A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2E521AC-36BF-4DD9-84FD-6AD83F9252AD}"/>
              </a:ext>
            </a:extLst>
          </p:cNvPr>
          <p:cNvSpPr/>
          <p:nvPr/>
        </p:nvSpPr>
        <p:spPr>
          <a:xfrm>
            <a:off x="8876" y="5550034"/>
            <a:ext cx="1997476" cy="130501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1F8FDBC-7B8C-4B74-BBF3-DDE68156E95F}"/>
              </a:ext>
            </a:extLst>
          </p:cNvPr>
          <p:cNvSpPr/>
          <p:nvPr/>
        </p:nvSpPr>
        <p:spPr>
          <a:xfrm>
            <a:off x="2077376" y="11247"/>
            <a:ext cx="10114624" cy="1305017"/>
          </a:xfrm>
          <a:prstGeom prst="rect">
            <a:avLst/>
          </a:prstGeom>
          <a:solidFill>
            <a:srgbClr val="62A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E29C11-F710-4FFC-AC6B-6F828BFBA317}"/>
              </a:ext>
            </a:extLst>
          </p:cNvPr>
          <p:cNvSpPr/>
          <p:nvPr/>
        </p:nvSpPr>
        <p:spPr>
          <a:xfrm>
            <a:off x="2087731" y="5552335"/>
            <a:ext cx="10114624" cy="1305017"/>
          </a:xfrm>
          <a:prstGeom prst="rect">
            <a:avLst/>
          </a:prstGeom>
          <a:solidFill>
            <a:srgbClr val="62A4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9B3F9C49-F8C3-449F-BAD4-123225955E85}"/>
              </a:ext>
            </a:extLst>
          </p:cNvPr>
          <p:cNvCxnSpPr>
            <a:cxnSpLocks/>
          </p:cNvCxnSpPr>
          <p:nvPr/>
        </p:nvCxnSpPr>
        <p:spPr>
          <a:xfrm>
            <a:off x="2077376" y="1330487"/>
            <a:ext cx="10114624"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4AFF8CF-B078-44EE-A367-B502FE301690}"/>
              </a:ext>
            </a:extLst>
          </p:cNvPr>
          <p:cNvCxnSpPr>
            <a:cxnSpLocks/>
          </p:cNvCxnSpPr>
          <p:nvPr/>
        </p:nvCxnSpPr>
        <p:spPr>
          <a:xfrm>
            <a:off x="0" y="1344951"/>
            <a:ext cx="199747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6A8A45BB-ADC5-479E-B36B-2BC70444C6AE}"/>
              </a:ext>
            </a:extLst>
          </p:cNvPr>
          <p:cNvSpPr/>
          <p:nvPr/>
        </p:nvSpPr>
        <p:spPr>
          <a:xfrm>
            <a:off x="8553" y="8380"/>
            <a:ext cx="1997476" cy="130501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04A20487-7917-E244-AA95-ED16806BBCA8}"/>
              </a:ext>
            </a:extLst>
          </p:cNvPr>
          <p:cNvSpPr/>
          <p:nvPr/>
        </p:nvSpPr>
        <p:spPr>
          <a:xfrm>
            <a:off x="2947710" y="2313144"/>
            <a:ext cx="7919026" cy="1569660"/>
          </a:xfrm>
          <a:prstGeom prst="rect">
            <a:avLst/>
          </a:prstGeom>
        </p:spPr>
        <p:txBody>
          <a:bodyPr wrap="none">
            <a:spAutoFit/>
          </a:bodyPr>
          <a:lstStyle/>
          <a:p>
            <a:pPr algn="ctr"/>
            <a:r>
              <a:rPr lang="en-US" sz="4800" b="1" dirty="0">
                <a:latin typeface="Times New Roman" panose="02020603050405020304" pitchFamily="18" charset="0"/>
                <a:ea typeface="Calibri" panose="020F0502020204030204" pitchFamily="34" charset="0"/>
                <a:cs typeface="Times New Roman" panose="02020603050405020304" pitchFamily="18" charset="0"/>
              </a:rPr>
              <a:t>The Value Creation Economy</a:t>
            </a:r>
          </a:p>
          <a:p>
            <a:pPr algn="ctr"/>
            <a:r>
              <a:rPr lang="en-US" sz="4800" b="1" dirty="0">
                <a:effectLst/>
                <a:latin typeface="Times New Roman" panose="02020603050405020304" pitchFamily="18" charset="0"/>
                <a:ea typeface="Calibri" panose="020F0502020204030204" pitchFamily="34" charset="0"/>
                <a:cs typeface="Times New Roman" panose="02020603050405020304" pitchFamily="18" charset="0"/>
              </a:rPr>
              <a:t>Module 3</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6EEC168B-90F1-4442-8567-1302E4FBC48C}"/>
              </a:ext>
            </a:extLst>
          </p:cNvPr>
          <p:cNvSpPr/>
          <p:nvPr/>
        </p:nvSpPr>
        <p:spPr>
          <a:xfrm>
            <a:off x="4178491" y="5740877"/>
            <a:ext cx="6096000" cy="923330"/>
          </a:xfrm>
          <a:prstGeom prst="rect">
            <a:avLst/>
          </a:prstGeom>
        </p:spPr>
        <p:txBody>
          <a:bodyPr>
            <a:spAutoFit/>
          </a:bodyPr>
          <a:lstStyle/>
          <a:p>
            <a:pPr algn="ctr"/>
            <a:r>
              <a:rPr lang="en-US" b="1" dirty="0">
                <a:solidFill>
                  <a:schemeClr val="bg1"/>
                </a:solidFill>
              </a:rPr>
              <a:t>GATEWAY INTERNATIONAL CHURCH</a:t>
            </a:r>
          </a:p>
          <a:p>
            <a:pPr algn="ctr"/>
            <a:r>
              <a:rPr lang="en-US" b="1" dirty="0">
                <a:solidFill>
                  <a:schemeClr val="bg1"/>
                </a:solidFill>
              </a:rPr>
              <a:t>30/32 </a:t>
            </a:r>
            <a:r>
              <a:rPr lang="en-US" b="1" dirty="0" err="1">
                <a:solidFill>
                  <a:schemeClr val="bg1"/>
                </a:solidFill>
              </a:rPr>
              <a:t>Elioparanwo</a:t>
            </a:r>
            <a:r>
              <a:rPr lang="en-US" b="1" dirty="0">
                <a:solidFill>
                  <a:schemeClr val="bg1"/>
                </a:solidFill>
              </a:rPr>
              <a:t> Road, Off Ada George, Mile 4 Port Harcourt, Rivers State, Nigeria.</a:t>
            </a:r>
          </a:p>
        </p:txBody>
      </p:sp>
      <p:sp>
        <p:nvSpPr>
          <p:cNvPr id="5" name="TextBox 4">
            <a:extLst>
              <a:ext uri="{FF2B5EF4-FFF2-40B4-BE49-F238E27FC236}">
                <a16:creationId xmlns:a16="http://schemas.microsoft.com/office/drawing/2014/main" id="{069A9F28-CCD8-0544-B140-07B21F44B298}"/>
              </a:ext>
            </a:extLst>
          </p:cNvPr>
          <p:cNvSpPr txBox="1"/>
          <p:nvPr/>
        </p:nvSpPr>
        <p:spPr>
          <a:xfrm>
            <a:off x="3539955" y="4126797"/>
            <a:ext cx="6734536" cy="1077218"/>
          </a:xfrm>
          <a:prstGeom prst="rect">
            <a:avLst/>
          </a:prstGeom>
          <a:noFill/>
        </p:spPr>
        <p:txBody>
          <a:bodyPr wrap="none" rtlCol="0">
            <a:spAutoFit/>
          </a:bodyPr>
          <a:lstStyle/>
          <a:p>
            <a:r>
              <a:rPr lang="en-US" sz="3200" b="1" dirty="0"/>
              <a:t>Money March Business Seminar Series</a:t>
            </a:r>
          </a:p>
          <a:p>
            <a:pPr algn="ctr"/>
            <a:r>
              <a:rPr lang="en-US" sz="3200" b="1" dirty="0"/>
              <a:t>Business Development Unit</a:t>
            </a:r>
          </a:p>
        </p:txBody>
      </p:sp>
    </p:spTree>
    <p:extLst>
      <p:ext uri="{BB962C8B-B14F-4D97-AF65-F5344CB8AC3E}">
        <p14:creationId xmlns:p14="http://schemas.microsoft.com/office/powerpoint/2010/main" val="4173618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A4518E-08BF-4D1E-9392-020CCBBCD470}"/>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1000"/>
                    </a14:imgEffect>
                  </a14:imgLayer>
                </a14:imgProps>
              </a:ext>
              <a:ext uri="{28A0092B-C50C-407E-A947-70E740481C1C}">
                <a14:useLocalDpi xmlns:a14="http://schemas.microsoft.com/office/drawing/2010/main" val="0"/>
              </a:ext>
            </a:extLst>
          </a:blip>
          <a:srcRect/>
          <a:stretch/>
        </p:blipFill>
        <p:spPr>
          <a:xfrm>
            <a:off x="11058275" y="-168111"/>
            <a:ext cx="1019777" cy="1019777"/>
          </a:xfrm>
          <a:prstGeom prst="rect">
            <a:avLst/>
          </a:prstGeom>
          <a:gradFill>
            <a:gsLst>
              <a:gs pos="81000">
                <a:schemeClr val="accent1">
                  <a:lumMod val="5000"/>
                  <a:lumOff val="95000"/>
                  <a:alpha val="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alpha val="0"/>
              </a:schemeClr>
            </a:glow>
            <a:outerShdw blurRad="50800" dist="50800" dir="5400000" algn="ctr" rotWithShape="0">
              <a:srgbClr val="000000">
                <a:alpha val="0"/>
              </a:srgbClr>
            </a:outerShdw>
            <a:reflection stA="0" endPos="65000" dist="50800" dir="5400000" sy="-100000" algn="bl" rotWithShape="0"/>
          </a:effectLst>
        </p:spPr>
      </p:pic>
      <p:cxnSp>
        <p:nvCxnSpPr>
          <p:cNvPr id="10" name="Straight Connector 9">
            <a:extLst>
              <a:ext uri="{FF2B5EF4-FFF2-40B4-BE49-F238E27FC236}">
                <a16:creationId xmlns:a16="http://schemas.microsoft.com/office/drawing/2014/main" id="{8707D5AA-53EB-4FF2-8324-759B76E1EF86}"/>
              </a:ext>
            </a:extLst>
          </p:cNvPr>
          <p:cNvCxnSpPr>
            <a:cxnSpLocks/>
          </p:cNvCxnSpPr>
          <p:nvPr/>
        </p:nvCxnSpPr>
        <p:spPr>
          <a:xfrm>
            <a:off x="0" y="6471820"/>
            <a:ext cx="12192000"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44B0EA6-15A7-47DA-9C01-E6361AA5EF41}"/>
              </a:ext>
            </a:extLst>
          </p:cNvPr>
          <p:cNvCxnSpPr>
            <a:cxnSpLocks/>
          </p:cNvCxnSpPr>
          <p:nvPr/>
        </p:nvCxnSpPr>
        <p:spPr>
          <a:xfrm>
            <a:off x="12067" y="6516221"/>
            <a:ext cx="12192000"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C6ABAF0-4FBD-4F17-AE83-F61F25EEAB55}"/>
              </a:ext>
            </a:extLst>
          </p:cNvPr>
          <p:cNvCxnSpPr>
            <a:cxnSpLocks/>
          </p:cNvCxnSpPr>
          <p:nvPr/>
        </p:nvCxnSpPr>
        <p:spPr>
          <a:xfrm>
            <a:off x="109329" y="58000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70A6830-F89A-4231-9862-AE9829F5A7F1}"/>
              </a:ext>
            </a:extLst>
          </p:cNvPr>
          <p:cNvCxnSpPr>
            <a:cxnSpLocks/>
          </p:cNvCxnSpPr>
          <p:nvPr/>
        </p:nvCxnSpPr>
        <p:spPr>
          <a:xfrm>
            <a:off x="109329" y="580000"/>
            <a:ext cx="1087234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8E33C2F-0984-4A5C-A7E4-A194916A6A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45" y="6551733"/>
            <a:ext cx="324401" cy="306267"/>
          </a:xfrm>
          <a:prstGeom prst="rect">
            <a:avLst/>
          </a:prstGeom>
        </p:spPr>
      </p:pic>
      <p:sp>
        <p:nvSpPr>
          <p:cNvPr id="14" name="Rectangle 13">
            <a:extLst>
              <a:ext uri="{FF2B5EF4-FFF2-40B4-BE49-F238E27FC236}">
                <a16:creationId xmlns:a16="http://schemas.microsoft.com/office/drawing/2014/main" id="{CE24AD02-363F-425D-A4A6-534253DE940D}"/>
              </a:ext>
            </a:extLst>
          </p:cNvPr>
          <p:cNvSpPr/>
          <p:nvPr/>
        </p:nvSpPr>
        <p:spPr>
          <a:xfrm>
            <a:off x="1084643" y="814217"/>
            <a:ext cx="9633357" cy="5039552"/>
          </a:xfrm>
          <a:prstGeom prst="rect">
            <a:avLst/>
          </a:prstGeom>
          <a:blipFill dpi="0" rotWithShape="1">
            <a:blip r:embed="rId5">
              <a:alphaModFix amt="9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6" name="Straight Connector 15">
            <a:extLst>
              <a:ext uri="{FF2B5EF4-FFF2-40B4-BE49-F238E27FC236}">
                <a16:creationId xmlns:a16="http://schemas.microsoft.com/office/drawing/2014/main" id="{64C13D5A-A756-4407-A7D8-030851411A74}"/>
              </a:ext>
            </a:extLst>
          </p:cNvPr>
          <p:cNvCxnSpPr>
            <a:cxnSpLocks/>
          </p:cNvCxnSpPr>
          <p:nvPr/>
        </p:nvCxnSpPr>
        <p:spPr>
          <a:xfrm>
            <a:off x="109329" y="50158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Diagram 1">
            <a:extLst>
              <a:ext uri="{FF2B5EF4-FFF2-40B4-BE49-F238E27FC236}">
                <a16:creationId xmlns:a16="http://schemas.microsoft.com/office/drawing/2014/main" id="{E1BA9543-FB3F-CA49-935A-789313B8023C}"/>
              </a:ext>
            </a:extLst>
          </p:cNvPr>
          <p:cNvGraphicFramePr/>
          <p:nvPr/>
        </p:nvGraphicFramePr>
        <p:xfrm>
          <a:off x="2032000" y="1520041"/>
          <a:ext cx="8128000" cy="461829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3" name="Rectangle 2">
            <a:extLst>
              <a:ext uri="{FF2B5EF4-FFF2-40B4-BE49-F238E27FC236}">
                <a16:creationId xmlns:a16="http://schemas.microsoft.com/office/drawing/2014/main" id="{39663CC0-8703-1F41-AD1E-CEE56BEF1B26}"/>
              </a:ext>
            </a:extLst>
          </p:cNvPr>
          <p:cNvSpPr/>
          <p:nvPr/>
        </p:nvSpPr>
        <p:spPr>
          <a:xfrm>
            <a:off x="744368" y="742439"/>
            <a:ext cx="10237310" cy="584775"/>
          </a:xfrm>
          <a:prstGeom prst="rect">
            <a:avLst/>
          </a:prstGeom>
          <a:solidFill>
            <a:schemeClr val="accent6">
              <a:lumMod val="60000"/>
              <a:lumOff val="40000"/>
            </a:schemeClr>
          </a:solidFill>
        </p:spPr>
        <p:txBody>
          <a:bodyPr wrap="square">
            <a:spAutoFit/>
          </a:bodyPr>
          <a:lstStyle/>
          <a:p>
            <a:r>
              <a:rPr lang="en-US" sz="3200" b="1" dirty="0"/>
              <a:t>5 Stages of Consumer Adoption Process</a:t>
            </a:r>
          </a:p>
        </p:txBody>
      </p:sp>
    </p:spTree>
    <p:extLst>
      <p:ext uri="{BB962C8B-B14F-4D97-AF65-F5344CB8AC3E}">
        <p14:creationId xmlns:p14="http://schemas.microsoft.com/office/powerpoint/2010/main" val="3431825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A4518E-08BF-4D1E-9392-020CCBBCD470}"/>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1000"/>
                    </a14:imgEffect>
                  </a14:imgLayer>
                </a14:imgProps>
              </a:ext>
              <a:ext uri="{28A0092B-C50C-407E-A947-70E740481C1C}">
                <a14:useLocalDpi xmlns:a14="http://schemas.microsoft.com/office/drawing/2010/main" val="0"/>
              </a:ext>
            </a:extLst>
          </a:blip>
          <a:srcRect/>
          <a:stretch/>
        </p:blipFill>
        <p:spPr>
          <a:xfrm>
            <a:off x="11071610" y="62144"/>
            <a:ext cx="1019777" cy="1019777"/>
          </a:xfrm>
          <a:prstGeom prst="rect">
            <a:avLst/>
          </a:prstGeom>
          <a:gradFill>
            <a:gsLst>
              <a:gs pos="81000">
                <a:schemeClr val="accent1">
                  <a:lumMod val="5000"/>
                  <a:lumOff val="95000"/>
                  <a:alpha val="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alpha val="0"/>
              </a:schemeClr>
            </a:glow>
            <a:outerShdw blurRad="50800" dist="50800" dir="5400000" algn="ctr" rotWithShape="0">
              <a:srgbClr val="000000">
                <a:alpha val="0"/>
              </a:srgbClr>
            </a:outerShdw>
            <a:reflection stA="0" endPos="65000" dist="50800" dir="5400000" sy="-100000" algn="bl" rotWithShape="0"/>
          </a:effectLst>
        </p:spPr>
      </p:pic>
      <p:cxnSp>
        <p:nvCxnSpPr>
          <p:cNvPr id="10" name="Straight Connector 9">
            <a:extLst>
              <a:ext uri="{FF2B5EF4-FFF2-40B4-BE49-F238E27FC236}">
                <a16:creationId xmlns:a16="http://schemas.microsoft.com/office/drawing/2014/main" id="{8707D5AA-53EB-4FF2-8324-759B76E1EF86}"/>
              </a:ext>
            </a:extLst>
          </p:cNvPr>
          <p:cNvCxnSpPr>
            <a:cxnSpLocks/>
          </p:cNvCxnSpPr>
          <p:nvPr/>
        </p:nvCxnSpPr>
        <p:spPr>
          <a:xfrm>
            <a:off x="0" y="6471820"/>
            <a:ext cx="12192000"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44B0EA6-15A7-47DA-9C01-E6361AA5EF41}"/>
              </a:ext>
            </a:extLst>
          </p:cNvPr>
          <p:cNvCxnSpPr>
            <a:cxnSpLocks/>
          </p:cNvCxnSpPr>
          <p:nvPr/>
        </p:nvCxnSpPr>
        <p:spPr>
          <a:xfrm>
            <a:off x="12067" y="6516221"/>
            <a:ext cx="12192000"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C6ABAF0-4FBD-4F17-AE83-F61F25EEAB55}"/>
              </a:ext>
            </a:extLst>
          </p:cNvPr>
          <p:cNvCxnSpPr>
            <a:cxnSpLocks/>
          </p:cNvCxnSpPr>
          <p:nvPr/>
        </p:nvCxnSpPr>
        <p:spPr>
          <a:xfrm>
            <a:off x="109329" y="58000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70A6830-F89A-4231-9862-AE9829F5A7F1}"/>
              </a:ext>
            </a:extLst>
          </p:cNvPr>
          <p:cNvCxnSpPr>
            <a:cxnSpLocks/>
          </p:cNvCxnSpPr>
          <p:nvPr/>
        </p:nvCxnSpPr>
        <p:spPr>
          <a:xfrm>
            <a:off x="109329" y="580000"/>
            <a:ext cx="1087234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8E33C2F-0984-4A5C-A7E4-A194916A6A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45" y="6551733"/>
            <a:ext cx="324401" cy="306267"/>
          </a:xfrm>
          <a:prstGeom prst="rect">
            <a:avLst/>
          </a:prstGeom>
        </p:spPr>
      </p:pic>
      <p:cxnSp>
        <p:nvCxnSpPr>
          <p:cNvPr id="16" name="Straight Connector 15">
            <a:extLst>
              <a:ext uri="{FF2B5EF4-FFF2-40B4-BE49-F238E27FC236}">
                <a16:creationId xmlns:a16="http://schemas.microsoft.com/office/drawing/2014/main" id="{64C13D5A-A756-4407-A7D8-030851411A74}"/>
              </a:ext>
            </a:extLst>
          </p:cNvPr>
          <p:cNvCxnSpPr>
            <a:cxnSpLocks/>
          </p:cNvCxnSpPr>
          <p:nvPr/>
        </p:nvCxnSpPr>
        <p:spPr>
          <a:xfrm>
            <a:off x="109329" y="50158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5D3B1BC7-FD54-8C45-94D7-207D1A1A9B9D}"/>
              </a:ext>
            </a:extLst>
          </p:cNvPr>
          <p:cNvSpPr/>
          <p:nvPr/>
        </p:nvSpPr>
        <p:spPr>
          <a:xfrm>
            <a:off x="489336" y="712589"/>
            <a:ext cx="10481652" cy="584775"/>
          </a:xfrm>
          <a:prstGeom prst="rect">
            <a:avLst/>
          </a:prstGeom>
          <a:solidFill>
            <a:schemeClr val="accent6">
              <a:lumMod val="60000"/>
              <a:lumOff val="40000"/>
            </a:schemeClr>
          </a:solidFill>
        </p:spPr>
        <p:txBody>
          <a:bodyPr wrap="none">
            <a:spAutoFit/>
          </a:bodyPr>
          <a:lstStyle/>
          <a:p>
            <a:r>
              <a:rPr lang="en-US" sz="3200" b="1" dirty="0"/>
              <a:t>How Do You Make Your Money Channels to Keep Producing?</a:t>
            </a:r>
          </a:p>
        </p:txBody>
      </p:sp>
      <p:sp>
        <p:nvSpPr>
          <p:cNvPr id="3" name="Rectangle 2">
            <a:extLst>
              <a:ext uri="{FF2B5EF4-FFF2-40B4-BE49-F238E27FC236}">
                <a16:creationId xmlns:a16="http://schemas.microsoft.com/office/drawing/2014/main" id="{5E8AFCC0-CD75-994D-A25D-DE211061CFEC}"/>
              </a:ext>
            </a:extLst>
          </p:cNvPr>
          <p:cNvSpPr/>
          <p:nvPr/>
        </p:nvSpPr>
        <p:spPr>
          <a:xfrm>
            <a:off x="572463" y="1498314"/>
            <a:ext cx="10590342" cy="4832092"/>
          </a:xfrm>
          <a:prstGeom prst="rect">
            <a:avLst/>
          </a:prstGeom>
        </p:spPr>
        <p:txBody>
          <a:bodyPr wrap="square">
            <a:spAutoFit/>
          </a:bodyPr>
          <a:lstStyle/>
          <a:p>
            <a:pPr marL="285750" indent="-285750">
              <a:buFont typeface="Wingdings" pitchFamily="2" charset="2"/>
              <a:buChar char="q"/>
            </a:pPr>
            <a:r>
              <a:rPr lang="en-US" sz="2800" dirty="0"/>
              <a:t>Make your customers your number one focus and keep them happy.</a:t>
            </a:r>
          </a:p>
          <a:p>
            <a:pPr marL="285750" indent="-285750">
              <a:buFont typeface="Wingdings" pitchFamily="2" charset="2"/>
              <a:buChar char="q"/>
            </a:pPr>
            <a:r>
              <a:rPr lang="en-US" sz="2800" dirty="0"/>
              <a:t>Customers don’t leave alone. They go away with their money and sometimes their friends, so keep them engaged.</a:t>
            </a:r>
          </a:p>
          <a:p>
            <a:pPr marL="285750" indent="-285750">
              <a:buFont typeface="Wingdings" pitchFamily="2" charset="2"/>
              <a:buChar char="q"/>
            </a:pPr>
            <a:r>
              <a:rPr lang="en-US" sz="2800" dirty="0"/>
              <a:t>Build friendship, bond of connection and personalized services that makes them think of you first before any other person.</a:t>
            </a:r>
          </a:p>
          <a:p>
            <a:pPr marL="285750" indent="-285750">
              <a:buFont typeface="Wingdings" pitchFamily="2" charset="2"/>
              <a:buChar char="q"/>
            </a:pPr>
            <a:r>
              <a:rPr lang="en-US" sz="2800" dirty="0"/>
              <a:t>Set customer expectations and do all you can to meet them.</a:t>
            </a:r>
          </a:p>
          <a:p>
            <a:pPr marL="285750" indent="-285750">
              <a:buFont typeface="Wingdings" pitchFamily="2" charset="2"/>
              <a:buChar char="q"/>
            </a:pPr>
            <a:r>
              <a:rPr lang="en-US" sz="2800" dirty="0"/>
              <a:t>Be genuine in your relationship where there are service failures. Take full responsibility and atone for the failures.</a:t>
            </a:r>
          </a:p>
          <a:p>
            <a:pPr marL="285750" indent="-285750">
              <a:buFont typeface="Wingdings" pitchFamily="2" charset="2"/>
              <a:buChar char="q"/>
            </a:pPr>
            <a:r>
              <a:rPr lang="en-US" sz="2800" dirty="0"/>
              <a:t>Give your customers unexpected small rewards and acts of kindness.</a:t>
            </a:r>
          </a:p>
          <a:p>
            <a:pPr marL="285750" indent="-285750">
              <a:buFont typeface="Wingdings" pitchFamily="2" charset="2"/>
              <a:buChar char="q"/>
            </a:pPr>
            <a:r>
              <a:rPr lang="en-US" sz="2800" dirty="0"/>
              <a:t>Solve their problems and don’t add to their sufferings.</a:t>
            </a:r>
          </a:p>
          <a:p>
            <a:pPr marL="285750" indent="-285750">
              <a:buFont typeface="Wingdings" pitchFamily="2" charset="2"/>
              <a:buChar char="q"/>
            </a:pPr>
            <a:r>
              <a:rPr lang="en-US" sz="2800" dirty="0"/>
              <a:t>Don’t leave them alone to be devoured by other competitors.</a:t>
            </a:r>
          </a:p>
        </p:txBody>
      </p:sp>
    </p:spTree>
    <p:extLst>
      <p:ext uri="{BB962C8B-B14F-4D97-AF65-F5344CB8AC3E}">
        <p14:creationId xmlns:p14="http://schemas.microsoft.com/office/powerpoint/2010/main" val="1548630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A4518E-08BF-4D1E-9392-020CCBBCD470}"/>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1000"/>
                    </a14:imgEffect>
                  </a14:imgLayer>
                </a14:imgProps>
              </a:ext>
              <a:ext uri="{28A0092B-C50C-407E-A947-70E740481C1C}">
                <a14:useLocalDpi xmlns:a14="http://schemas.microsoft.com/office/drawing/2010/main" val="0"/>
              </a:ext>
            </a:extLst>
          </a:blip>
          <a:srcRect/>
          <a:stretch/>
        </p:blipFill>
        <p:spPr>
          <a:xfrm>
            <a:off x="11071610" y="62144"/>
            <a:ext cx="1019777" cy="1019777"/>
          </a:xfrm>
          <a:prstGeom prst="rect">
            <a:avLst/>
          </a:prstGeom>
          <a:gradFill>
            <a:gsLst>
              <a:gs pos="81000">
                <a:schemeClr val="accent1">
                  <a:lumMod val="5000"/>
                  <a:lumOff val="95000"/>
                  <a:alpha val="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alpha val="0"/>
              </a:schemeClr>
            </a:glow>
            <a:outerShdw blurRad="50800" dist="50800" dir="5400000" algn="ctr" rotWithShape="0">
              <a:srgbClr val="000000">
                <a:alpha val="0"/>
              </a:srgbClr>
            </a:outerShdw>
            <a:reflection stA="0" endPos="65000" dist="50800" dir="5400000" sy="-100000" algn="bl" rotWithShape="0"/>
          </a:effectLst>
        </p:spPr>
      </p:pic>
      <p:cxnSp>
        <p:nvCxnSpPr>
          <p:cNvPr id="10" name="Straight Connector 9">
            <a:extLst>
              <a:ext uri="{FF2B5EF4-FFF2-40B4-BE49-F238E27FC236}">
                <a16:creationId xmlns:a16="http://schemas.microsoft.com/office/drawing/2014/main" id="{8707D5AA-53EB-4FF2-8324-759B76E1EF86}"/>
              </a:ext>
            </a:extLst>
          </p:cNvPr>
          <p:cNvCxnSpPr>
            <a:cxnSpLocks/>
          </p:cNvCxnSpPr>
          <p:nvPr/>
        </p:nvCxnSpPr>
        <p:spPr>
          <a:xfrm>
            <a:off x="0" y="6471820"/>
            <a:ext cx="12192000"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44B0EA6-15A7-47DA-9C01-E6361AA5EF41}"/>
              </a:ext>
            </a:extLst>
          </p:cNvPr>
          <p:cNvCxnSpPr>
            <a:cxnSpLocks/>
          </p:cNvCxnSpPr>
          <p:nvPr/>
        </p:nvCxnSpPr>
        <p:spPr>
          <a:xfrm>
            <a:off x="12067" y="6516221"/>
            <a:ext cx="12192000"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C6ABAF0-4FBD-4F17-AE83-F61F25EEAB55}"/>
              </a:ext>
            </a:extLst>
          </p:cNvPr>
          <p:cNvCxnSpPr>
            <a:cxnSpLocks/>
          </p:cNvCxnSpPr>
          <p:nvPr/>
        </p:nvCxnSpPr>
        <p:spPr>
          <a:xfrm>
            <a:off x="109329" y="58000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70A6830-F89A-4231-9862-AE9829F5A7F1}"/>
              </a:ext>
            </a:extLst>
          </p:cNvPr>
          <p:cNvCxnSpPr>
            <a:cxnSpLocks/>
          </p:cNvCxnSpPr>
          <p:nvPr/>
        </p:nvCxnSpPr>
        <p:spPr>
          <a:xfrm>
            <a:off x="109329" y="580000"/>
            <a:ext cx="1087234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8E33C2F-0984-4A5C-A7E4-A194916A6A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45" y="6551733"/>
            <a:ext cx="324401" cy="306267"/>
          </a:xfrm>
          <a:prstGeom prst="rect">
            <a:avLst/>
          </a:prstGeom>
        </p:spPr>
      </p:pic>
      <p:cxnSp>
        <p:nvCxnSpPr>
          <p:cNvPr id="16" name="Straight Connector 15">
            <a:extLst>
              <a:ext uri="{FF2B5EF4-FFF2-40B4-BE49-F238E27FC236}">
                <a16:creationId xmlns:a16="http://schemas.microsoft.com/office/drawing/2014/main" id="{64C13D5A-A756-4407-A7D8-030851411A74}"/>
              </a:ext>
            </a:extLst>
          </p:cNvPr>
          <p:cNvCxnSpPr>
            <a:cxnSpLocks/>
          </p:cNvCxnSpPr>
          <p:nvPr/>
        </p:nvCxnSpPr>
        <p:spPr>
          <a:xfrm>
            <a:off x="109329" y="50158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663FD57F-2C30-2640-90AE-2173990BA41F}"/>
              </a:ext>
            </a:extLst>
          </p:cNvPr>
          <p:cNvSpPr/>
          <p:nvPr/>
        </p:nvSpPr>
        <p:spPr>
          <a:xfrm>
            <a:off x="783916" y="727978"/>
            <a:ext cx="10197761" cy="707886"/>
          </a:xfrm>
          <a:prstGeom prst="rect">
            <a:avLst/>
          </a:prstGeom>
          <a:solidFill>
            <a:schemeClr val="accent6">
              <a:lumMod val="60000"/>
              <a:lumOff val="40000"/>
            </a:schemeClr>
          </a:solidFill>
        </p:spPr>
        <p:txBody>
          <a:bodyPr wrap="square">
            <a:spAutoFit/>
          </a:bodyPr>
          <a:lstStyle/>
          <a:p>
            <a:r>
              <a:rPr lang="en-US" sz="4000" b="1" dirty="0"/>
              <a:t>Conclusion</a:t>
            </a:r>
          </a:p>
        </p:txBody>
      </p:sp>
      <p:sp>
        <p:nvSpPr>
          <p:cNvPr id="3" name="Rectangle 2">
            <a:extLst>
              <a:ext uri="{FF2B5EF4-FFF2-40B4-BE49-F238E27FC236}">
                <a16:creationId xmlns:a16="http://schemas.microsoft.com/office/drawing/2014/main" id="{7BDD97D4-8580-0E45-BD9B-F41672FB2B78}"/>
              </a:ext>
            </a:extLst>
          </p:cNvPr>
          <p:cNvSpPr/>
          <p:nvPr/>
        </p:nvSpPr>
        <p:spPr>
          <a:xfrm>
            <a:off x="783917" y="1647439"/>
            <a:ext cx="9500114" cy="4708981"/>
          </a:xfrm>
          <a:prstGeom prst="rect">
            <a:avLst/>
          </a:prstGeom>
        </p:spPr>
        <p:txBody>
          <a:bodyPr wrap="square">
            <a:spAutoFit/>
          </a:bodyPr>
          <a:lstStyle/>
          <a:p>
            <a:pPr algn="ctr"/>
            <a:r>
              <a:rPr lang="en-US" sz="6000" dirty="0"/>
              <a:t>Value is what makes the difference. </a:t>
            </a:r>
          </a:p>
          <a:p>
            <a:pPr algn="ctr"/>
            <a:r>
              <a:rPr lang="en-US" sz="6000" dirty="0"/>
              <a:t>The more value you create the more money you will make.</a:t>
            </a:r>
          </a:p>
        </p:txBody>
      </p:sp>
    </p:spTree>
    <p:extLst>
      <p:ext uri="{BB962C8B-B14F-4D97-AF65-F5344CB8AC3E}">
        <p14:creationId xmlns:p14="http://schemas.microsoft.com/office/powerpoint/2010/main" val="623402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A4518E-08BF-4D1E-9392-020CCBBCD470}"/>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1000"/>
                    </a14:imgEffect>
                  </a14:imgLayer>
                </a14:imgProps>
              </a:ext>
              <a:ext uri="{28A0092B-C50C-407E-A947-70E740481C1C}">
                <a14:useLocalDpi xmlns:a14="http://schemas.microsoft.com/office/drawing/2010/main" val="0"/>
              </a:ext>
            </a:extLst>
          </a:blip>
          <a:srcRect/>
          <a:stretch/>
        </p:blipFill>
        <p:spPr>
          <a:xfrm>
            <a:off x="11071610" y="62144"/>
            <a:ext cx="1019777" cy="1019777"/>
          </a:xfrm>
          <a:prstGeom prst="rect">
            <a:avLst/>
          </a:prstGeom>
          <a:gradFill>
            <a:gsLst>
              <a:gs pos="81000">
                <a:schemeClr val="accent1">
                  <a:lumMod val="5000"/>
                  <a:lumOff val="95000"/>
                  <a:alpha val="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alpha val="0"/>
              </a:schemeClr>
            </a:glow>
            <a:outerShdw blurRad="50800" dist="50800" dir="5400000" algn="ctr" rotWithShape="0">
              <a:srgbClr val="000000">
                <a:alpha val="0"/>
              </a:srgbClr>
            </a:outerShdw>
            <a:reflection stA="0" endPos="65000" dist="50800" dir="5400000" sy="-100000" algn="bl" rotWithShape="0"/>
          </a:effectLst>
        </p:spPr>
      </p:pic>
      <p:cxnSp>
        <p:nvCxnSpPr>
          <p:cNvPr id="10" name="Straight Connector 9">
            <a:extLst>
              <a:ext uri="{FF2B5EF4-FFF2-40B4-BE49-F238E27FC236}">
                <a16:creationId xmlns:a16="http://schemas.microsoft.com/office/drawing/2014/main" id="{8707D5AA-53EB-4FF2-8324-759B76E1EF86}"/>
              </a:ext>
            </a:extLst>
          </p:cNvPr>
          <p:cNvCxnSpPr>
            <a:cxnSpLocks/>
          </p:cNvCxnSpPr>
          <p:nvPr/>
        </p:nvCxnSpPr>
        <p:spPr>
          <a:xfrm>
            <a:off x="0" y="6471820"/>
            <a:ext cx="12192000"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44B0EA6-15A7-47DA-9C01-E6361AA5EF41}"/>
              </a:ext>
            </a:extLst>
          </p:cNvPr>
          <p:cNvCxnSpPr>
            <a:cxnSpLocks/>
          </p:cNvCxnSpPr>
          <p:nvPr/>
        </p:nvCxnSpPr>
        <p:spPr>
          <a:xfrm>
            <a:off x="12067" y="6516221"/>
            <a:ext cx="12192000"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C6ABAF0-4FBD-4F17-AE83-F61F25EEAB55}"/>
              </a:ext>
            </a:extLst>
          </p:cNvPr>
          <p:cNvCxnSpPr>
            <a:cxnSpLocks/>
          </p:cNvCxnSpPr>
          <p:nvPr/>
        </p:nvCxnSpPr>
        <p:spPr>
          <a:xfrm>
            <a:off x="109329" y="58000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70A6830-F89A-4231-9862-AE9829F5A7F1}"/>
              </a:ext>
            </a:extLst>
          </p:cNvPr>
          <p:cNvCxnSpPr>
            <a:cxnSpLocks/>
          </p:cNvCxnSpPr>
          <p:nvPr/>
        </p:nvCxnSpPr>
        <p:spPr>
          <a:xfrm>
            <a:off x="109329" y="580000"/>
            <a:ext cx="1087234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8E33C2F-0984-4A5C-A7E4-A194916A6A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45" y="6551733"/>
            <a:ext cx="324401" cy="306267"/>
          </a:xfrm>
          <a:prstGeom prst="rect">
            <a:avLst/>
          </a:prstGeom>
        </p:spPr>
      </p:pic>
      <p:cxnSp>
        <p:nvCxnSpPr>
          <p:cNvPr id="16" name="Straight Connector 15">
            <a:extLst>
              <a:ext uri="{FF2B5EF4-FFF2-40B4-BE49-F238E27FC236}">
                <a16:creationId xmlns:a16="http://schemas.microsoft.com/office/drawing/2014/main" id="{64C13D5A-A756-4407-A7D8-030851411A74}"/>
              </a:ext>
            </a:extLst>
          </p:cNvPr>
          <p:cNvCxnSpPr>
            <a:cxnSpLocks/>
          </p:cNvCxnSpPr>
          <p:nvPr/>
        </p:nvCxnSpPr>
        <p:spPr>
          <a:xfrm>
            <a:off x="109329" y="50158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46AEAB2-9775-4588-ABC0-FB6C1C056904}"/>
              </a:ext>
            </a:extLst>
          </p:cNvPr>
          <p:cNvSpPr>
            <a:spLocks noGrp="1"/>
          </p:cNvSpPr>
          <p:nvPr>
            <p:ph type="title"/>
          </p:nvPr>
        </p:nvSpPr>
        <p:spPr>
          <a:xfrm>
            <a:off x="109329" y="624401"/>
            <a:ext cx="10962281" cy="1066287"/>
          </a:xfrm>
          <a:solidFill>
            <a:schemeClr val="accent6">
              <a:lumMod val="60000"/>
              <a:lumOff val="40000"/>
            </a:schemeClr>
          </a:solidFill>
        </p:spPr>
        <p:txBody>
          <a:bodyPr>
            <a:normAutofit/>
          </a:bodyPr>
          <a:lstStyle/>
          <a:p>
            <a:r>
              <a:rPr lang="en-US" b="1" dirty="0"/>
              <a:t>Today’s Exercise</a:t>
            </a:r>
          </a:p>
        </p:txBody>
      </p:sp>
      <p:sp>
        <p:nvSpPr>
          <p:cNvPr id="4" name="Rectangle 3">
            <a:extLst>
              <a:ext uri="{FF2B5EF4-FFF2-40B4-BE49-F238E27FC236}">
                <a16:creationId xmlns:a16="http://schemas.microsoft.com/office/drawing/2014/main" id="{68221248-7AAF-B244-8985-39C8F1555744}"/>
              </a:ext>
            </a:extLst>
          </p:cNvPr>
          <p:cNvSpPr/>
          <p:nvPr/>
        </p:nvSpPr>
        <p:spPr>
          <a:xfrm>
            <a:off x="1105728" y="1735088"/>
            <a:ext cx="9652759" cy="3970318"/>
          </a:xfrm>
          <a:prstGeom prst="rect">
            <a:avLst/>
          </a:prstGeom>
        </p:spPr>
        <p:txBody>
          <a:bodyPr wrap="square">
            <a:spAutoFit/>
          </a:bodyPr>
          <a:lstStyle/>
          <a:p>
            <a:r>
              <a:rPr lang="en-US" altLang="en-US" sz="3600" dirty="0"/>
              <a:t>Take out a sheet of paper and answer the following questions: </a:t>
            </a:r>
          </a:p>
          <a:p>
            <a:pPr marL="742950" indent="-742950">
              <a:buAutoNum type="arabicPeriod"/>
            </a:pPr>
            <a:r>
              <a:rPr lang="en-US" altLang="en-US" sz="3600" dirty="0"/>
              <a:t>List the marketing techniques you can use to get money from other people.</a:t>
            </a:r>
          </a:p>
          <a:p>
            <a:pPr marL="742950" indent="-742950">
              <a:buAutoNum type="arabicPeriod" startAt="2"/>
            </a:pPr>
            <a:r>
              <a:rPr lang="en-US" altLang="en-US" sz="3600" dirty="0"/>
              <a:t>Describe the key actions you should take to make your business grow more than those of your </a:t>
            </a:r>
            <a:r>
              <a:rPr lang="en-US" altLang="en-US" sz="3600"/>
              <a:t>competitors.</a:t>
            </a:r>
            <a:endParaRPr lang="en-US" altLang="en-US" sz="3600" dirty="0"/>
          </a:p>
        </p:txBody>
      </p:sp>
    </p:spTree>
    <p:extLst>
      <p:ext uri="{BB962C8B-B14F-4D97-AF65-F5344CB8AC3E}">
        <p14:creationId xmlns:p14="http://schemas.microsoft.com/office/powerpoint/2010/main" val="3899134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A4518E-08BF-4D1E-9392-020CCBBCD470}"/>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1000"/>
                    </a14:imgEffect>
                  </a14:imgLayer>
                </a14:imgProps>
              </a:ext>
              <a:ext uri="{28A0092B-C50C-407E-A947-70E740481C1C}">
                <a14:useLocalDpi xmlns:a14="http://schemas.microsoft.com/office/drawing/2010/main" val="0"/>
              </a:ext>
            </a:extLst>
          </a:blip>
          <a:srcRect/>
          <a:stretch/>
        </p:blipFill>
        <p:spPr>
          <a:xfrm>
            <a:off x="11071610" y="62144"/>
            <a:ext cx="1019777" cy="1019777"/>
          </a:xfrm>
          <a:prstGeom prst="rect">
            <a:avLst/>
          </a:prstGeom>
          <a:gradFill>
            <a:gsLst>
              <a:gs pos="81000">
                <a:schemeClr val="accent1">
                  <a:lumMod val="5000"/>
                  <a:lumOff val="95000"/>
                  <a:alpha val="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alpha val="0"/>
              </a:schemeClr>
            </a:glow>
            <a:outerShdw blurRad="50800" dist="50800" dir="5400000" algn="ctr" rotWithShape="0">
              <a:srgbClr val="000000">
                <a:alpha val="0"/>
              </a:srgbClr>
            </a:outerShdw>
            <a:reflection stA="0" endPos="65000" dist="50800" dir="5400000" sy="-100000" algn="bl" rotWithShape="0"/>
          </a:effectLst>
        </p:spPr>
      </p:pic>
      <p:cxnSp>
        <p:nvCxnSpPr>
          <p:cNvPr id="10" name="Straight Connector 9">
            <a:extLst>
              <a:ext uri="{FF2B5EF4-FFF2-40B4-BE49-F238E27FC236}">
                <a16:creationId xmlns:a16="http://schemas.microsoft.com/office/drawing/2014/main" id="{8707D5AA-53EB-4FF2-8324-759B76E1EF86}"/>
              </a:ext>
            </a:extLst>
          </p:cNvPr>
          <p:cNvCxnSpPr>
            <a:cxnSpLocks/>
          </p:cNvCxnSpPr>
          <p:nvPr/>
        </p:nvCxnSpPr>
        <p:spPr>
          <a:xfrm>
            <a:off x="0" y="6471820"/>
            <a:ext cx="12192000"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44B0EA6-15A7-47DA-9C01-E6361AA5EF41}"/>
              </a:ext>
            </a:extLst>
          </p:cNvPr>
          <p:cNvCxnSpPr>
            <a:cxnSpLocks/>
          </p:cNvCxnSpPr>
          <p:nvPr/>
        </p:nvCxnSpPr>
        <p:spPr>
          <a:xfrm>
            <a:off x="12067" y="6516221"/>
            <a:ext cx="12192000"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C6ABAF0-4FBD-4F17-AE83-F61F25EEAB55}"/>
              </a:ext>
            </a:extLst>
          </p:cNvPr>
          <p:cNvCxnSpPr>
            <a:cxnSpLocks/>
          </p:cNvCxnSpPr>
          <p:nvPr/>
        </p:nvCxnSpPr>
        <p:spPr>
          <a:xfrm>
            <a:off x="109329" y="58000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70A6830-F89A-4231-9862-AE9829F5A7F1}"/>
              </a:ext>
            </a:extLst>
          </p:cNvPr>
          <p:cNvCxnSpPr>
            <a:cxnSpLocks/>
          </p:cNvCxnSpPr>
          <p:nvPr/>
        </p:nvCxnSpPr>
        <p:spPr>
          <a:xfrm>
            <a:off x="109329" y="580000"/>
            <a:ext cx="1087234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8E33C2F-0984-4A5C-A7E4-A194916A6A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45" y="6551733"/>
            <a:ext cx="324401" cy="306267"/>
          </a:xfrm>
          <a:prstGeom prst="rect">
            <a:avLst/>
          </a:prstGeom>
        </p:spPr>
      </p:pic>
      <p:cxnSp>
        <p:nvCxnSpPr>
          <p:cNvPr id="16" name="Straight Connector 15">
            <a:extLst>
              <a:ext uri="{FF2B5EF4-FFF2-40B4-BE49-F238E27FC236}">
                <a16:creationId xmlns:a16="http://schemas.microsoft.com/office/drawing/2014/main" id="{64C13D5A-A756-4407-A7D8-030851411A74}"/>
              </a:ext>
            </a:extLst>
          </p:cNvPr>
          <p:cNvCxnSpPr>
            <a:cxnSpLocks/>
          </p:cNvCxnSpPr>
          <p:nvPr/>
        </p:nvCxnSpPr>
        <p:spPr>
          <a:xfrm>
            <a:off x="109329" y="50158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1" name="Picture 2" descr="Image result for any question">
            <a:extLst>
              <a:ext uri="{FF2B5EF4-FFF2-40B4-BE49-F238E27FC236}">
                <a16:creationId xmlns:a16="http://schemas.microsoft.com/office/drawing/2014/main" id="{37AAD320-4589-B846-B59E-3AF3629C31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608" y="658420"/>
            <a:ext cx="10610230" cy="478822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93048B32-3DF7-1942-89CB-78F0C6455BCA}"/>
              </a:ext>
            </a:extLst>
          </p:cNvPr>
          <p:cNvSpPr/>
          <p:nvPr/>
        </p:nvSpPr>
        <p:spPr>
          <a:xfrm>
            <a:off x="2084679" y="5541272"/>
            <a:ext cx="6371231" cy="830997"/>
          </a:xfrm>
          <a:prstGeom prst="rect">
            <a:avLst/>
          </a:prstGeom>
        </p:spPr>
        <p:txBody>
          <a:bodyPr wrap="none">
            <a:spAutoFit/>
          </a:bodyPr>
          <a:lstStyle/>
          <a:p>
            <a:r>
              <a:rPr lang="en-US" sz="2400" dirty="0"/>
              <a:t>Dr. Godwin </a:t>
            </a:r>
            <a:r>
              <a:rPr lang="en-US" sz="2400" dirty="0" err="1"/>
              <a:t>Orovwiroro</a:t>
            </a:r>
            <a:r>
              <a:rPr lang="en-US" sz="2400" dirty="0"/>
              <a:t>, </a:t>
            </a:r>
            <a:r>
              <a:rPr lang="en-US" sz="2400" dirty="0">
                <a:hlinkClick r:id="rId6"/>
              </a:rPr>
              <a:t>gorovwiroro@gmail.com</a:t>
            </a:r>
            <a:r>
              <a:rPr lang="en-US" sz="2400" dirty="0"/>
              <a:t>,</a:t>
            </a:r>
          </a:p>
          <a:p>
            <a:r>
              <a:rPr lang="en-US" sz="2400" dirty="0"/>
              <a:t> 08114646340, 08023034433</a:t>
            </a:r>
          </a:p>
        </p:txBody>
      </p:sp>
    </p:spTree>
    <p:extLst>
      <p:ext uri="{BB962C8B-B14F-4D97-AF65-F5344CB8AC3E}">
        <p14:creationId xmlns:p14="http://schemas.microsoft.com/office/powerpoint/2010/main" val="190286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A4518E-08BF-4D1E-9392-020CCBBCD470}"/>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1000"/>
                    </a14:imgEffect>
                  </a14:imgLayer>
                </a14:imgProps>
              </a:ext>
              <a:ext uri="{28A0092B-C50C-407E-A947-70E740481C1C}">
                <a14:useLocalDpi xmlns:a14="http://schemas.microsoft.com/office/drawing/2010/main" val="0"/>
              </a:ext>
            </a:extLst>
          </a:blip>
          <a:srcRect/>
          <a:stretch/>
        </p:blipFill>
        <p:spPr>
          <a:xfrm>
            <a:off x="11071610" y="62144"/>
            <a:ext cx="1019777" cy="1019777"/>
          </a:xfrm>
          <a:prstGeom prst="rect">
            <a:avLst/>
          </a:prstGeom>
          <a:gradFill>
            <a:gsLst>
              <a:gs pos="81000">
                <a:schemeClr val="accent1">
                  <a:lumMod val="5000"/>
                  <a:lumOff val="95000"/>
                  <a:alpha val="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alpha val="0"/>
              </a:schemeClr>
            </a:glow>
            <a:outerShdw blurRad="50800" dist="50800" dir="5400000" algn="ctr" rotWithShape="0">
              <a:srgbClr val="000000">
                <a:alpha val="0"/>
              </a:srgbClr>
            </a:outerShdw>
            <a:reflection stA="0" endPos="65000" dist="50800" dir="5400000" sy="-100000" algn="bl" rotWithShape="0"/>
          </a:effectLst>
        </p:spPr>
      </p:pic>
      <p:cxnSp>
        <p:nvCxnSpPr>
          <p:cNvPr id="10" name="Straight Connector 9">
            <a:extLst>
              <a:ext uri="{FF2B5EF4-FFF2-40B4-BE49-F238E27FC236}">
                <a16:creationId xmlns:a16="http://schemas.microsoft.com/office/drawing/2014/main" id="{8707D5AA-53EB-4FF2-8324-759B76E1EF86}"/>
              </a:ext>
            </a:extLst>
          </p:cNvPr>
          <p:cNvCxnSpPr>
            <a:cxnSpLocks/>
          </p:cNvCxnSpPr>
          <p:nvPr/>
        </p:nvCxnSpPr>
        <p:spPr>
          <a:xfrm>
            <a:off x="0" y="6471820"/>
            <a:ext cx="12192000"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44B0EA6-15A7-47DA-9C01-E6361AA5EF41}"/>
              </a:ext>
            </a:extLst>
          </p:cNvPr>
          <p:cNvCxnSpPr>
            <a:cxnSpLocks/>
          </p:cNvCxnSpPr>
          <p:nvPr/>
        </p:nvCxnSpPr>
        <p:spPr>
          <a:xfrm>
            <a:off x="12067" y="6516221"/>
            <a:ext cx="12192000"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C6ABAF0-4FBD-4F17-AE83-F61F25EEAB55}"/>
              </a:ext>
            </a:extLst>
          </p:cNvPr>
          <p:cNvCxnSpPr>
            <a:cxnSpLocks/>
          </p:cNvCxnSpPr>
          <p:nvPr/>
        </p:nvCxnSpPr>
        <p:spPr>
          <a:xfrm>
            <a:off x="109329" y="58000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70A6830-F89A-4231-9862-AE9829F5A7F1}"/>
              </a:ext>
            </a:extLst>
          </p:cNvPr>
          <p:cNvCxnSpPr>
            <a:cxnSpLocks/>
          </p:cNvCxnSpPr>
          <p:nvPr/>
        </p:nvCxnSpPr>
        <p:spPr>
          <a:xfrm>
            <a:off x="109329" y="580000"/>
            <a:ext cx="1087234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8E33C2F-0984-4A5C-A7E4-A194916A6A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45" y="6551733"/>
            <a:ext cx="324401" cy="306267"/>
          </a:xfrm>
          <a:prstGeom prst="rect">
            <a:avLst/>
          </a:prstGeom>
        </p:spPr>
      </p:pic>
      <p:sp>
        <p:nvSpPr>
          <p:cNvPr id="14" name="Rectangle 13">
            <a:extLst>
              <a:ext uri="{FF2B5EF4-FFF2-40B4-BE49-F238E27FC236}">
                <a16:creationId xmlns:a16="http://schemas.microsoft.com/office/drawing/2014/main" id="{CE24AD02-363F-425D-A4A6-534253DE940D}"/>
              </a:ext>
            </a:extLst>
          </p:cNvPr>
          <p:cNvSpPr/>
          <p:nvPr/>
        </p:nvSpPr>
        <p:spPr>
          <a:xfrm>
            <a:off x="1179645" y="766444"/>
            <a:ext cx="9633357" cy="5039552"/>
          </a:xfrm>
          <a:prstGeom prst="rect">
            <a:avLst/>
          </a:prstGeom>
          <a:blipFill dpi="0" rotWithShape="1">
            <a:blip r:embed="rId5">
              <a:alphaModFix amt="9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6" name="Straight Connector 15">
            <a:extLst>
              <a:ext uri="{FF2B5EF4-FFF2-40B4-BE49-F238E27FC236}">
                <a16:creationId xmlns:a16="http://schemas.microsoft.com/office/drawing/2014/main" id="{64C13D5A-A756-4407-A7D8-030851411A74}"/>
              </a:ext>
            </a:extLst>
          </p:cNvPr>
          <p:cNvCxnSpPr>
            <a:cxnSpLocks/>
          </p:cNvCxnSpPr>
          <p:nvPr/>
        </p:nvCxnSpPr>
        <p:spPr>
          <a:xfrm>
            <a:off x="109329" y="50158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C9E1D8E-7B21-4E4B-BB9C-C8CDB69A89D0}"/>
              </a:ext>
            </a:extLst>
          </p:cNvPr>
          <p:cNvSpPr>
            <a:spLocks noGrp="1"/>
          </p:cNvSpPr>
          <p:nvPr>
            <p:ph idx="1"/>
          </p:nvPr>
        </p:nvSpPr>
        <p:spPr>
          <a:xfrm>
            <a:off x="109329" y="722044"/>
            <a:ext cx="10872349" cy="5555947"/>
          </a:xfrm>
          <a:solidFill>
            <a:schemeClr val="accent6">
              <a:lumMod val="60000"/>
              <a:lumOff val="40000"/>
            </a:schemeClr>
          </a:solidFill>
        </p:spPr>
        <p:txBody>
          <a:bodyPr>
            <a:normAutofit fontScale="47500" lnSpcReduction="20000"/>
          </a:bodyPr>
          <a:lstStyle/>
          <a:p>
            <a:pPr marL="0" indent="0" algn="ctr">
              <a:buNone/>
            </a:pPr>
            <a:endParaRPr lang="en-US" sz="9600" dirty="0"/>
          </a:p>
          <a:p>
            <a:pPr marL="0" indent="0" algn="ctr">
              <a:buNone/>
            </a:pPr>
            <a:r>
              <a:rPr lang="en-US" sz="16500" dirty="0"/>
              <a:t>Thank You</a:t>
            </a:r>
          </a:p>
          <a:p>
            <a:pPr marL="0" indent="0" algn="ctr">
              <a:buNone/>
            </a:pPr>
            <a:r>
              <a:rPr lang="en-US" sz="9600" b="1" dirty="0">
                <a:solidFill>
                  <a:srgbClr val="000000"/>
                </a:solidFill>
                <a:latin typeface="Source Sans Pro" panose="020B0503030403020204" pitchFamily="34" charset="0"/>
              </a:rPr>
              <a:t>For further information, kindly contact:</a:t>
            </a:r>
          </a:p>
          <a:p>
            <a:pPr marL="0" indent="0" algn="ctr">
              <a:buNone/>
            </a:pPr>
            <a:r>
              <a:rPr lang="en-US" sz="9600" b="1" dirty="0">
                <a:solidFill>
                  <a:srgbClr val="000000"/>
                </a:solidFill>
                <a:latin typeface="Source Sans Pro" panose="020B0503030403020204" pitchFamily="34" charset="0"/>
              </a:rPr>
              <a:t>Church Office:</a:t>
            </a:r>
            <a:r>
              <a:rPr lang="en-US" sz="9600" dirty="0">
                <a:solidFill>
                  <a:srgbClr val="444444"/>
                </a:solidFill>
                <a:latin typeface="Source Sans Pro" panose="020B0503030403020204" pitchFamily="34" charset="0"/>
              </a:rPr>
              <a:t> 30/32 </a:t>
            </a:r>
            <a:r>
              <a:rPr lang="en-US" sz="9600" dirty="0" err="1">
                <a:solidFill>
                  <a:srgbClr val="444444"/>
                </a:solidFill>
                <a:latin typeface="Source Sans Pro" panose="020B0503030403020204" pitchFamily="34" charset="0"/>
              </a:rPr>
              <a:t>Elioparanwo</a:t>
            </a:r>
            <a:r>
              <a:rPr lang="en-US" sz="9600" dirty="0">
                <a:solidFill>
                  <a:srgbClr val="444444"/>
                </a:solidFill>
                <a:latin typeface="Source Sans Pro" panose="020B0503030403020204" pitchFamily="34" charset="0"/>
              </a:rPr>
              <a:t> Rd, Off Ada George, Mile 4 Port Harcourt, Rivers State, Nigeria.</a:t>
            </a:r>
            <a:br>
              <a:rPr lang="en-US" sz="9600" dirty="0"/>
            </a:br>
            <a:r>
              <a:rPr lang="en-US" sz="9600" b="1" dirty="0">
                <a:solidFill>
                  <a:srgbClr val="000000"/>
                </a:solidFill>
                <a:latin typeface="Source Sans Pro" panose="020B0503030403020204" pitchFamily="34" charset="0"/>
              </a:rPr>
              <a:t>Call:</a:t>
            </a:r>
            <a:r>
              <a:rPr lang="en-US" sz="9600" dirty="0">
                <a:solidFill>
                  <a:srgbClr val="444444"/>
                </a:solidFill>
                <a:latin typeface="Source Sans Pro" panose="020B0503030403020204" pitchFamily="34" charset="0"/>
              </a:rPr>
              <a:t> </a:t>
            </a:r>
            <a:r>
              <a:rPr lang="en-US" sz="9600" dirty="0">
                <a:solidFill>
                  <a:srgbClr val="135A7D"/>
                </a:solidFill>
                <a:latin typeface="Source Sans Pro" panose="020B0503030403020204" pitchFamily="34" charset="0"/>
                <a:hlinkClick r:id="rId6">
                  <a:extLst>
                    <a:ext uri="{A12FA001-AC4F-418D-AE19-62706E023703}">
                      <ahyp:hlinkClr xmlns:ahyp="http://schemas.microsoft.com/office/drawing/2018/hyperlinkcolor" val="tx"/>
                    </a:ext>
                  </a:extLst>
                </a:hlinkClick>
              </a:rPr>
              <a:t>+234 803 747 4218</a:t>
            </a:r>
            <a:br>
              <a:rPr lang="en-US" sz="9600" dirty="0"/>
            </a:br>
            <a:r>
              <a:rPr lang="en-US" sz="9600" b="1" dirty="0">
                <a:solidFill>
                  <a:srgbClr val="000000"/>
                </a:solidFill>
                <a:latin typeface="Source Sans Pro" panose="020B0503030403020204" pitchFamily="34" charset="0"/>
              </a:rPr>
              <a:t>Email:</a:t>
            </a:r>
            <a:r>
              <a:rPr lang="en-US" sz="9600" dirty="0">
                <a:solidFill>
                  <a:srgbClr val="444444"/>
                </a:solidFill>
                <a:latin typeface="Source Sans Pro" panose="020B0503030403020204" pitchFamily="34" charset="0"/>
              </a:rPr>
              <a:t> </a:t>
            </a:r>
            <a:r>
              <a:rPr lang="en-US" sz="9600" dirty="0">
                <a:solidFill>
                  <a:srgbClr val="135A7D"/>
                </a:solidFill>
                <a:latin typeface="Source Sans Pro" panose="020B0503030403020204" pitchFamily="34" charset="0"/>
                <a:hlinkClick r:id="rId7">
                  <a:extLst>
                    <a:ext uri="{A12FA001-AC4F-418D-AE19-62706E023703}">
                      <ahyp:hlinkClr xmlns:ahyp="http://schemas.microsoft.com/office/drawing/2018/hyperlinkcolor" val="tx"/>
                    </a:ext>
                  </a:extLst>
                </a:hlinkClick>
              </a:rPr>
              <a:t>info@gicfamily.org</a:t>
            </a:r>
            <a:endParaRPr lang="en-US" sz="9600" dirty="0"/>
          </a:p>
        </p:txBody>
      </p:sp>
    </p:spTree>
    <p:extLst>
      <p:ext uri="{BB962C8B-B14F-4D97-AF65-F5344CB8AC3E}">
        <p14:creationId xmlns:p14="http://schemas.microsoft.com/office/powerpoint/2010/main" val="3842217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A4518E-08BF-4D1E-9392-020CCBBCD470}"/>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1000"/>
                    </a14:imgEffect>
                  </a14:imgLayer>
                </a14:imgProps>
              </a:ext>
              <a:ext uri="{28A0092B-C50C-407E-A947-70E740481C1C}">
                <a14:useLocalDpi xmlns:a14="http://schemas.microsoft.com/office/drawing/2010/main" val="0"/>
              </a:ext>
            </a:extLst>
          </a:blip>
          <a:srcRect/>
          <a:stretch/>
        </p:blipFill>
        <p:spPr>
          <a:xfrm>
            <a:off x="11062894" y="70112"/>
            <a:ext cx="1019777" cy="1019777"/>
          </a:xfrm>
          <a:prstGeom prst="rect">
            <a:avLst/>
          </a:prstGeom>
          <a:gradFill>
            <a:gsLst>
              <a:gs pos="81000">
                <a:schemeClr val="accent1">
                  <a:lumMod val="5000"/>
                  <a:lumOff val="95000"/>
                  <a:alpha val="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alpha val="0"/>
              </a:schemeClr>
            </a:glow>
            <a:outerShdw blurRad="50800" dist="50800" dir="5400000" algn="ctr" rotWithShape="0">
              <a:srgbClr val="000000">
                <a:alpha val="0"/>
              </a:srgbClr>
            </a:outerShdw>
            <a:reflection stA="0" endPos="65000" dist="50800" dir="5400000" sy="-100000" algn="bl" rotWithShape="0"/>
          </a:effectLst>
        </p:spPr>
      </p:pic>
      <p:cxnSp>
        <p:nvCxnSpPr>
          <p:cNvPr id="10" name="Straight Connector 9">
            <a:extLst>
              <a:ext uri="{FF2B5EF4-FFF2-40B4-BE49-F238E27FC236}">
                <a16:creationId xmlns:a16="http://schemas.microsoft.com/office/drawing/2014/main" id="{8707D5AA-53EB-4FF2-8324-759B76E1EF86}"/>
              </a:ext>
            </a:extLst>
          </p:cNvPr>
          <p:cNvCxnSpPr>
            <a:cxnSpLocks/>
          </p:cNvCxnSpPr>
          <p:nvPr/>
        </p:nvCxnSpPr>
        <p:spPr>
          <a:xfrm>
            <a:off x="0" y="6471820"/>
            <a:ext cx="12192000"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44B0EA6-15A7-47DA-9C01-E6361AA5EF41}"/>
              </a:ext>
            </a:extLst>
          </p:cNvPr>
          <p:cNvCxnSpPr>
            <a:cxnSpLocks/>
          </p:cNvCxnSpPr>
          <p:nvPr/>
        </p:nvCxnSpPr>
        <p:spPr>
          <a:xfrm>
            <a:off x="12067" y="6516221"/>
            <a:ext cx="12192000"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C6ABAF0-4FBD-4F17-AE83-F61F25EEAB55}"/>
              </a:ext>
            </a:extLst>
          </p:cNvPr>
          <p:cNvCxnSpPr>
            <a:cxnSpLocks/>
          </p:cNvCxnSpPr>
          <p:nvPr/>
        </p:nvCxnSpPr>
        <p:spPr>
          <a:xfrm>
            <a:off x="109329" y="58000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70A6830-F89A-4231-9862-AE9829F5A7F1}"/>
              </a:ext>
            </a:extLst>
          </p:cNvPr>
          <p:cNvCxnSpPr>
            <a:cxnSpLocks/>
          </p:cNvCxnSpPr>
          <p:nvPr/>
        </p:nvCxnSpPr>
        <p:spPr>
          <a:xfrm>
            <a:off x="109329" y="580000"/>
            <a:ext cx="1087234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8E33C2F-0984-4A5C-A7E4-A194916A6A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45" y="6551733"/>
            <a:ext cx="324401" cy="306267"/>
          </a:xfrm>
          <a:prstGeom prst="rect">
            <a:avLst/>
          </a:prstGeom>
        </p:spPr>
      </p:pic>
      <p:cxnSp>
        <p:nvCxnSpPr>
          <p:cNvPr id="16" name="Straight Connector 15">
            <a:extLst>
              <a:ext uri="{FF2B5EF4-FFF2-40B4-BE49-F238E27FC236}">
                <a16:creationId xmlns:a16="http://schemas.microsoft.com/office/drawing/2014/main" id="{64C13D5A-A756-4407-A7D8-030851411A74}"/>
              </a:ext>
            </a:extLst>
          </p:cNvPr>
          <p:cNvCxnSpPr>
            <a:cxnSpLocks/>
          </p:cNvCxnSpPr>
          <p:nvPr/>
        </p:nvCxnSpPr>
        <p:spPr>
          <a:xfrm>
            <a:off x="109329" y="50158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4EFFE79-2662-9641-9245-EB0191743710}"/>
              </a:ext>
            </a:extLst>
          </p:cNvPr>
          <p:cNvSpPr txBox="1"/>
          <p:nvPr/>
        </p:nvSpPr>
        <p:spPr>
          <a:xfrm>
            <a:off x="819396" y="658420"/>
            <a:ext cx="10252213" cy="707886"/>
          </a:xfrm>
          <a:prstGeom prst="rect">
            <a:avLst/>
          </a:prstGeom>
          <a:solidFill>
            <a:schemeClr val="accent6">
              <a:lumMod val="60000"/>
              <a:lumOff val="40000"/>
            </a:schemeClr>
          </a:solidFill>
        </p:spPr>
        <p:txBody>
          <a:bodyPr wrap="square" rtlCol="0">
            <a:spAutoFit/>
          </a:bodyPr>
          <a:lstStyle/>
          <a:p>
            <a:r>
              <a:rPr lang="en-US" sz="4000" b="1" dirty="0"/>
              <a:t>Introduction</a:t>
            </a:r>
          </a:p>
        </p:txBody>
      </p:sp>
      <p:sp>
        <p:nvSpPr>
          <p:cNvPr id="3" name="Rectangle 2">
            <a:extLst>
              <a:ext uri="{FF2B5EF4-FFF2-40B4-BE49-F238E27FC236}">
                <a16:creationId xmlns:a16="http://schemas.microsoft.com/office/drawing/2014/main" id="{DD1C1083-60EE-3F45-8929-2524CFCE13CA}"/>
              </a:ext>
            </a:extLst>
          </p:cNvPr>
          <p:cNvSpPr/>
          <p:nvPr/>
        </p:nvSpPr>
        <p:spPr>
          <a:xfrm>
            <a:off x="665018" y="1339662"/>
            <a:ext cx="10497787" cy="5016758"/>
          </a:xfrm>
          <a:prstGeom prst="rect">
            <a:avLst/>
          </a:prstGeom>
        </p:spPr>
        <p:txBody>
          <a:bodyPr wrap="square">
            <a:spAutoFit/>
          </a:bodyPr>
          <a:lstStyle/>
          <a:p>
            <a:pPr marL="285750" indent="-285750">
              <a:buFont typeface="Wingdings" pitchFamily="2" charset="2"/>
              <a:buChar char="q"/>
            </a:pPr>
            <a:r>
              <a:rPr lang="en-US" sz="3200" dirty="0"/>
              <a:t>In Module 1, we looked at basic definitions of the Value Creation Economy and went to establish a principle that money flows  into goods and services they consider as value adding items. </a:t>
            </a:r>
          </a:p>
          <a:p>
            <a:pPr marL="285750" indent="-285750">
              <a:buFont typeface="Wingdings" pitchFamily="2" charset="2"/>
              <a:buChar char="q"/>
            </a:pPr>
            <a:r>
              <a:rPr lang="en-US" sz="3200" dirty="0"/>
              <a:t>This was followed by a real case exercise</a:t>
            </a:r>
          </a:p>
          <a:p>
            <a:pPr marL="285750" indent="-285750">
              <a:buFont typeface="Wingdings" pitchFamily="2" charset="2"/>
              <a:buChar char="q"/>
            </a:pPr>
            <a:r>
              <a:rPr lang="en-US" sz="3200" dirty="0"/>
              <a:t>Module 2 showed us data of identifiable commercial activities where Nigerians spend their money on both national and geopolitical scale.</a:t>
            </a:r>
          </a:p>
          <a:p>
            <a:pPr marL="285750" indent="-285750">
              <a:buFont typeface="Wingdings" pitchFamily="2" charset="2"/>
              <a:buChar char="q"/>
            </a:pPr>
            <a:r>
              <a:rPr lang="en-US" sz="3200" dirty="0"/>
              <a:t>In module 3, we shall focus on strategies for making money from the identified value areas.</a:t>
            </a:r>
          </a:p>
        </p:txBody>
      </p:sp>
    </p:spTree>
    <p:extLst>
      <p:ext uri="{BB962C8B-B14F-4D97-AF65-F5344CB8AC3E}">
        <p14:creationId xmlns:p14="http://schemas.microsoft.com/office/powerpoint/2010/main" val="2005068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A4518E-08BF-4D1E-9392-020CCBBCD470}"/>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1000"/>
                    </a14:imgEffect>
                  </a14:imgLayer>
                </a14:imgProps>
              </a:ext>
              <a:ext uri="{28A0092B-C50C-407E-A947-70E740481C1C}">
                <a14:useLocalDpi xmlns:a14="http://schemas.microsoft.com/office/drawing/2010/main" val="0"/>
              </a:ext>
            </a:extLst>
          </a:blip>
          <a:srcRect/>
          <a:stretch/>
        </p:blipFill>
        <p:spPr>
          <a:xfrm>
            <a:off x="11071610" y="62144"/>
            <a:ext cx="1019777" cy="1019777"/>
          </a:xfrm>
          <a:prstGeom prst="rect">
            <a:avLst/>
          </a:prstGeom>
          <a:gradFill>
            <a:gsLst>
              <a:gs pos="81000">
                <a:schemeClr val="accent1">
                  <a:lumMod val="5000"/>
                  <a:lumOff val="95000"/>
                  <a:alpha val="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alpha val="0"/>
              </a:schemeClr>
            </a:glow>
            <a:outerShdw blurRad="50800" dist="50800" dir="5400000" algn="ctr" rotWithShape="0">
              <a:srgbClr val="000000">
                <a:alpha val="0"/>
              </a:srgbClr>
            </a:outerShdw>
            <a:reflection stA="0" endPos="65000" dist="50800" dir="5400000" sy="-100000" algn="bl" rotWithShape="0"/>
          </a:effectLst>
        </p:spPr>
      </p:pic>
      <p:cxnSp>
        <p:nvCxnSpPr>
          <p:cNvPr id="10" name="Straight Connector 9">
            <a:extLst>
              <a:ext uri="{FF2B5EF4-FFF2-40B4-BE49-F238E27FC236}">
                <a16:creationId xmlns:a16="http://schemas.microsoft.com/office/drawing/2014/main" id="{8707D5AA-53EB-4FF2-8324-759B76E1EF86}"/>
              </a:ext>
            </a:extLst>
          </p:cNvPr>
          <p:cNvCxnSpPr>
            <a:cxnSpLocks/>
          </p:cNvCxnSpPr>
          <p:nvPr/>
        </p:nvCxnSpPr>
        <p:spPr>
          <a:xfrm>
            <a:off x="0" y="6471820"/>
            <a:ext cx="12192000"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44B0EA6-15A7-47DA-9C01-E6361AA5EF41}"/>
              </a:ext>
            </a:extLst>
          </p:cNvPr>
          <p:cNvCxnSpPr>
            <a:cxnSpLocks/>
          </p:cNvCxnSpPr>
          <p:nvPr/>
        </p:nvCxnSpPr>
        <p:spPr>
          <a:xfrm>
            <a:off x="12067" y="6516221"/>
            <a:ext cx="12192000"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C6ABAF0-4FBD-4F17-AE83-F61F25EEAB55}"/>
              </a:ext>
            </a:extLst>
          </p:cNvPr>
          <p:cNvCxnSpPr>
            <a:cxnSpLocks/>
          </p:cNvCxnSpPr>
          <p:nvPr/>
        </p:nvCxnSpPr>
        <p:spPr>
          <a:xfrm>
            <a:off x="109329" y="58000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70A6830-F89A-4231-9862-AE9829F5A7F1}"/>
              </a:ext>
            </a:extLst>
          </p:cNvPr>
          <p:cNvCxnSpPr>
            <a:cxnSpLocks/>
          </p:cNvCxnSpPr>
          <p:nvPr/>
        </p:nvCxnSpPr>
        <p:spPr>
          <a:xfrm>
            <a:off x="109329" y="580000"/>
            <a:ext cx="1087234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8E33C2F-0984-4A5C-A7E4-A194916A6A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45" y="6551733"/>
            <a:ext cx="324401" cy="306267"/>
          </a:xfrm>
          <a:prstGeom prst="rect">
            <a:avLst/>
          </a:prstGeom>
        </p:spPr>
      </p:pic>
      <p:cxnSp>
        <p:nvCxnSpPr>
          <p:cNvPr id="16" name="Straight Connector 15">
            <a:extLst>
              <a:ext uri="{FF2B5EF4-FFF2-40B4-BE49-F238E27FC236}">
                <a16:creationId xmlns:a16="http://schemas.microsoft.com/office/drawing/2014/main" id="{64C13D5A-A756-4407-A7D8-030851411A74}"/>
              </a:ext>
            </a:extLst>
          </p:cNvPr>
          <p:cNvCxnSpPr>
            <a:cxnSpLocks/>
          </p:cNvCxnSpPr>
          <p:nvPr/>
        </p:nvCxnSpPr>
        <p:spPr>
          <a:xfrm>
            <a:off x="109329" y="50158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DBEF55A2-43A9-4442-8504-6F3AEE90F9C6}"/>
              </a:ext>
            </a:extLst>
          </p:cNvPr>
          <p:cNvSpPr/>
          <p:nvPr/>
        </p:nvSpPr>
        <p:spPr>
          <a:xfrm>
            <a:off x="345346" y="711598"/>
            <a:ext cx="10508701" cy="707886"/>
          </a:xfrm>
          <a:prstGeom prst="rect">
            <a:avLst/>
          </a:prstGeom>
          <a:solidFill>
            <a:schemeClr val="accent6">
              <a:lumMod val="60000"/>
              <a:lumOff val="40000"/>
            </a:schemeClr>
          </a:solidFill>
        </p:spPr>
        <p:txBody>
          <a:bodyPr wrap="square">
            <a:spAutoFit/>
          </a:bodyPr>
          <a:lstStyle/>
          <a:p>
            <a:r>
              <a:rPr lang="en-US" sz="4000" b="1" dirty="0"/>
              <a:t>What is Value?</a:t>
            </a:r>
          </a:p>
        </p:txBody>
      </p:sp>
      <p:sp>
        <p:nvSpPr>
          <p:cNvPr id="3" name="Rectangle 2">
            <a:extLst>
              <a:ext uri="{FF2B5EF4-FFF2-40B4-BE49-F238E27FC236}">
                <a16:creationId xmlns:a16="http://schemas.microsoft.com/office/drawing/2014/main" id="{93577F4F-4946-9844-88ED-86EF72D95864}"/>
              </a:ext>
            </a:extLst>
          </p:cNvPr>
          <p:cNvSpPr/>
          <p:nvPr/>
        </p:nvSpPr>
        <p:spPr>
          <a:xfrm>
            <a:off x="1005444" y="1783818"/>
            <a:ext cx="10066166" cy="4211409"/>
          </a:xfrm>
          <a:prstGeom prst="rect">
            <a:avLst/>
          </a:prstGeom>
        </p:spPr>
        <p:txBody>
          <a:bodyPr wrap="square">
            <a:spAutoFit/>
          </a:bodyPr>
          <a:lstStyle/>
          <a:p>
            <a:pPr marL="355600" marR="346075" indent="-342900" algn="just">
              <a:lnSpc>
                <a:spcPct val="100000"/>
              </a:lnSpc>
              <a:spcBef>
                <a:spcPts val="95"/>
              </a:spcBef>
              <a:buFont typeface="Wingdings"/>
              <a:buChar char=""/>
              <a:tabLst>
                <a:tab pos="355600" algn="l"/>
              </a:tabLst>
            </a:pPr>
            <a:r>
              <a:rPr lang="en-US" sz="3200" b="1" spc="-45" dirty="0">
                <a:cs typeface="Calibri"/>
              </a:rPr>
              <a:t>VALUE </a:t>
            </a:r>
            <a:r>
              <a:rPr lang="en-US" sz="3200" spc="-5" dirty="0">
                <a:cs typeface="Calibri"/>
              </a:rPr>
              <a:t>is the </a:t>
            </a:r>
            <a:r>
              <a:rPr lang="en-US" sz="3200" spc="-80" dirty="0">
                <a:cs typeface="Calibri"/>
              </a:rPr>
              <a:t>total </a:t>
            </a:r>
            <a:r>
              <a:rPr lang="en-US" sz="3200" spc="-10" dirty="0">
                <a:cs typeface="Calibri"/>
              </a:rPr>
              <a:t>amount </a:t>
            </a:r>
            <a:r>
              <a:rPr lang="en-US" sz="3200" spc="-5" dirty="0">
                <a:cs typeface="Calibri"/>
              </a:rPr>
              <a:t>(i.e. </a:t>
            </a:r>
            <a:r>
              <a:rPr lang="en-US" sz="3200" spc="-80" dirty="0">
                <a:cs typeface="Calibri"/>
              </a:rPr>
              <a:t>total </a:t>
            </a:r>
            <a:r>
              <a:rPr lang="en-US" sz="3200" spc="-5" dirty="0">
                <a:cs typeface="Calibri"/>
              </a:rPr>
              <a:t>revenue) </a:t>
            </a:r>
            <a:r>
              <a:rPr lang="en-US" sz="3200" spc="-60" dirty="0">
                <a:cs typeface="Calibri"/>
              </a:rPr>
              <a:t>that </a:t>
            </a:r>
            <a:r>
              <a:rPr lang="en-US" sz="3200" spc="-10" dirty="0">
                <a:cs typeface="Calibri"/>
              </a:rPr>
              <a:t>buyers </a:t>
            </a:r>
            <a:r>
              <a:rPr lang="en-US" sz="3200" spc="-5" dirty="0">
                <a:cs typeface="Calibri"/>
              </a:rPr>
              <a:t>are willing </a:t>
            </a:r>
            <a:r>
              <a:rPr lang="en-US" sz="3200" spc="-45" dirty="0">
                <a:cs typeface="Calibri"/>
              </a:rPr>
              <a:t>to </a:t>
            </a:r>
            <a:r>
              <a:rPr lang="en-US" sz="3200" spc="-145" dirty="0">
                <a:cs typeface="Calibri"/>
              </a:rPr>
              <a:t>pay </a:t>
            </a:r>
            <a:r>
              <a:rPr lang="en-US" sz="3200" spc="-140" dirty="0">
                <a:cs typeface="Calibri"/>
              </a:rPr>
              <a:t> </a:t>
            </a:r>
            <a:r>
              <a:rPr lang="en-US" sz="3200" spc="-15" dirty="0">
                <a:cs typeface="Calibri"/>
              </a:rPr>
              <a:t>for</a:t>
            </a:r>
            <a:r>
              <a:rPr lang="en-US" sz="3200" spc="-10" dirty="0">
                <a:cs typeface="Calibri"/>
              </a:rPr>
              <a:t> </a:t>
            </a:r>
            <a:r>
              <a:rPr lang="en-US" sz="3200" spc="-5" dirty="0">
                <a:cs typeface="Calibri"/>
              </a:rPr>
              <a:t>a</a:t>
            </a:r>
            <a:r>
              <a:rPr lang="en-US" sz="3200" spc="5" dirty="0">
                <a:cs typeface="Calibri"/>
              </a:rPr>
              <a:t> </a:t>
            </a:r>
            <a:r>
              <a:rPr lang="en-US" sz="3200" spc="-5" dirty="0">
                <a:cs typeface="Calibri"/>
              </a:rPr>
              <a:t>firm’s</a:t>
            </a:r>
            <a:r>
              <a:rPr lang="en-US" sz="3200" spc="15" dirty="0">
                <a:cs typeface="Calibri"/>
              </a:rPr>
              <a:t> </a:t>
            </a:r>
            <a:r>
              <a:rPr lang="en-US" sz="3200" spc="-10" dirty="0">
                <a:cs typeface="Calibri"/>
              </a:rPr>
              <a:t>products or services.</a:t>
            </a:r>
            <a:endParaRPr lang="en-US" sz="3200" dirty="0">
              <a:cs typeface="Calibri"/>
            </a:endParaRPr>
          </a:p>
          <a:p>
            <a:pPr marL="355600" marR="396875" indent="-342900" algn="just">
              <a:lnSpc>
                <a:spcPct val="100000"/>
              </a:lnSpc>
              <a:spcBef>
                <a:spcPts val="675"/>
              </a:spcBef>
              <a:buFont typeface="Wingdings"/>
              <a:buChar char=""/>
              <a:tabLst>
                <a:tab pos="355600" algn="l"/>
              </a:tabLst>
            </a:pPr>
            <a:r>
              <a:rPr lang="en-US" sz="3200" spc="-10" dirty="0">
                <a:cs typeface="Calibri"/>
              </a:rPr>
              <a:t>The difference </a:t>
            </a:r>
            <a:r>
              <a:rPr lang="en-US" sz="3200" spc="-5" dirty="0">
                <a:cs typeface="Calibri"/>
              </a:rPr>
              <a:t>between </a:t>
            </a:r>
            <a:r>
              <a:rPr lang="en-US" sz="3200" spc="-10" dirty="0">
                <a:cs typeface="Calibri"/>
              </a:rPr>
              <a:t>the </a:t>
            </a:r>
            <a:r>
              <a:rPr lang="en-US" sz="3200" spc="-80" dirty="0">
                <a:cs typeface="Calibri"/>
              </a:rPr>
              <a:t>total </a:t>
            </a:r>
            <a:r>
              <a:rPr lang="en-US" sz="3200" spc="-40" dirty="0">
                <a:cs typeface="Calibri"/>
              </a:rPr>
              <a:t>value </a:t>
            </a:r>
            <a:r>
              <a:rPr lang="en-US" sz="3200" spc="-620" dirty="0">
                <a:cs typeface="Calibri"/>
              </a:rPr>
              <a:t> </a:t>
            </a:r>
            <a:r>
              <a:rPr lang="en-US" sz="3200" spc="-10" dirty="0">
                <a:cs typeface="Calibri"/>
              </a:rPr>
              <a:t>(or </a:t>
            </a:r>
            <a:r>
              <a:rPr lang="en-US" sz="3200" spc="-5" dirty="0">
                <a:cs typeface="Calibri"/>
              </a:rPr>
              <a:t>revenue)</a:t>
            </a:r>
            <a:r>
              <a:rPr lang="en-US" sz="3200" dirty="0">
                <a:cs typeface="Calibri"/>
              </a:rPr>
              <a:t> </a:t>
            </a:r>
            <a:r>
              <a:rPr lang="en-US" sz="3200" spc="-5" dirty="0">
                <a:cs typeface="Calibri"/>
              </a:rPr>
              <a:t>and</a:t>
            </a:r>
            <a:r>
              <a:rPr lang="en-US" sz="3200" spc="25" dirty="0">
                <a:cs typeface="Calibri"/>
              </a:rPr>
              <a:t> </a:t>
            </a:r>
            <a:r>
              <a:rPr lang="en-US" sz="3200" spc="-10" dirty="0">
                <a:cs typeface="Calibri"/>
              </a:rPr>
              <a:t>the</a:t>
            </a:r>
            <a:r>
              <a:rPr lang="en-US" sz="3200" dirty="0">
                <a:cs typeface="Calibri"/>
              </a:rPr>
              <a:t> </a:t>
            </a:r>
            <a:r>
              <a:rPr lang="en-US" sz="3200" spc="-80" dirty="0">
                <a:cs typeface="Calibri"/>
              </a:rPr>
              <a:t>total</a:t>
            </a:r>
            <a:r>
              <a:rPr lang="en-US" sz="3200" dirty="0">
                <a:cs typeface="Calibri"/>
              </a:rPr>
              <a:t> </a:t>
            </a:r>
            <a:r>
              <a:rPr lang="en-US" sz="3200" spc="-20" dirty="0">
                <a:cs typeface="Calibri"/>
              </a:rPr>
              <a:t>cost</a:t>
            </a:r>
            <a:r>
              <a:rPr lang="en-US" sz="3200" spc="10" dirty="0">
                <a:cs typeface="Calibri"/>
              </a:rPr>
              <a:t> </a:t>
            </a:r>
            <a:r>
              <a:rPr lang="en-US" sz="3200" spc="-10" dirty="0">
                <a:cs typeface="Calibri"/>
              </a:rPr>
              <a:t>of</a:t>
            </a:r>
            <a:r>
              <a:rPr lang="en-US" sz="3200" dirty="0">
                <a:cs typeface="Calibri"/>
              </a:rPr>
              <a:t> p</a:t>
            </a:r>
            <a:r>
              <a:rPr lang="en-US" sz="3200" spc="-10" dirty="0">
                <a:cs typeface="Calibri"/>
              </a:rPr>
              <a:t>erforming </a:t>
            </a:r>
            <a:r>
              <a:rPr lang="en-US" sz="3200" spc="-5" dirty="0">
                <a:cs typeface="Calibri"/>
              </a:rPr>
              <a:t>all of </a:t>
            </a:r>
            <a:r>
              <a:rPr lang="en-US" sz="3200" spc="-10" dirty="0">
                <a:cs typeface="Calibri"/>
              </a:rPr>
              <a:t>the </a:t>
            </a:r>
            <a:r>
              <a:rPr lang="en-US" sz="3200" spc="-5" dirty="0">
                <a:cs typeface="Calibri"/>
              </a:rPr>
              <a:t>firm’s </a:t>
            </a:r>
            <a:r>
              <a:rPr lang="en-US" sz="3200" spc="-10" dirty="0">
                <a:cs typeface="Calibri"/>
              </a:rPr>
              <a:t>activities </a:t>
            </a:r>
            <a:r>
              <a:rPr lang="en-US" sz="3200" spc="-620" dirty="0">
                <a:cs typeface="Calibri"/>
              </a:rPr>
              <a:t> </a:t>
            </a:r>
            <a:r>
              <a:rPr lang="en-US" sz="3200" spc="-20" dirty="0">
                <a:cs typeface="Calibri"/>
              </a:rPr>
              <a:t>provides</a:t>
            </a:r>
            <a:r>
              <a:rPr lang="en-US" sz="3200" spc="-10" dirty="0">
                <a:cs typeface="Calibri"/>
              </a:rPr>
              <a:t> </a:t>
            </a:r>
            <a:r>
              <a:rPr lang="en-US" sz="3200" spc="-5" dirty="0">
                <a:cs typeface="Calibri"/>
              </a:rPr>
              <a:t>the margin</a:t>
            </a:r>
            <a:r>
              <a:rPr lang="en-US" sz="3200" spc="30" dirty="0">
                <a:cs typeface="Calibri"/>
              </a:rPr>
              <a:t> </a:t>
            </a:r>
            <a:r>
              <a:rPr lang="en-US" sz="3200" spc="-5" dirty="0">
                <a:cs typeface="Calibri"/>
              </a:rPr>
              <a:t>.</a:t>
            </a:r>
            <a:endParaRPr lang="en-US" sz="3200" dirty="0">
              <a:cs typeface="Calibri"/>
            </a:endParaRPr>
          </a:p>
          <a:p>
            <a:pPr marL="355600" marR="5080" indent="-342900" algn="just">
              <a:lnSpc>
                <a:spcPct val="100000"/>
              </a:lnSpc>
              <a:spcBef>
                <a:spcPts val="675"/>
              </a:spcBef>
              <a:buFont typeface="Wingdings"/>
              <a:buChar char=""/>
              <a:tabLst>
                <a:tab pos="355600" algn="l"/>
              </a:tabLst>
            </a:pPr>
            <a:r>
              <a:rPr lang="en-US" sz="3200" spc="-5" dirty="0">
                <a:cs typeface="Calibri"/>
              </a:rPr>
              <a:t>The </a:t>
            </a:r>
            <a:r>
              <a:rPr lang="en-US" sz="3200" spc="-45" dirty="0">
                <a:cs typeface="Calibri"/>
              </a:rPr>
              <a:t>value </a:t>
            </a:r>
            <a:r>
              <a:rPr lang="en-US" sz="3200" spc="-5" dirty="0">
                <a:cs typeface="Calibri"/>
              </a:rPr>
              <a:t>chain is a </a:t>
            </a:r>
            <a:r>
              <a:rPr lang="en-US" sz="3200" spc="-25" dirty="0">
                <a:cs typeface="Calibri"/>
              </a:rPr>
              <a:t>tool </a:t>
            </a:r>
            <a:r>
              <a:rPr lang="en-US" sz="3200" spc="-15" dirty="0">
                <a:cs typeface="Calibri"/>
              </a:rPr>
              <a:t>developed </a:t>
            </a:r>
            <a:r>
              <a:rPr lang="en-US" sz="3200" spc="-40" dirty="0">
                <a:cs typeface="Calibri"/>
              </a:rPr>
              <a:t>by </a:t>
            </a:r>
            <a:r>
              <a:rPr lang="en-US" sz="3200" spc="-10" dirty="0">
                <a:cs typeface="Calibri"/>
              </a:rPr>
              <a:t>Dr. </a:t>
            </a:r>
            <a:r>
              <a:rPr lang="en-US" sz="3200" spc="-5" dirty="0">
                <a:cs typeface="Calibri"/>
              </a:rPr>
              <a:t> Michael</a:t>
            </a:r>
            <a:r>
              <a:rPr lang="en-US" sz="3200" dirty="0">
                <a:cs typeface="Calibri"/>
              </a:rPr>
              <a:t> </a:t>
            </a:r>
            <a:r>
              <a:rPr lang="en-US" sz="3200" spc="-20" dirty="0">
                <a:cs typeface="Calibri"/>
              </a:rPr>
              <a:t>Porter(Harvard</a:t>
            </a:r>
            <a:r>
              <a:rPr lang="en-US" sz="3200" spc="50" dirty="0">
                <a:cs typeface="Calibri"/>
              </a:rPr>
              <a:t> </a:t>
            </a:r>
            <a:r>
              <a:rPr lang="en-US" sz="3200" spc="-10" dirty="0">
                <a:cs typeface="Calibri"/>
              </a:rPr>
              <a:t>Business</a:t>
            </a:r>
            <a:r>
              <a:rPr lang="en-US" sz="3200" spc="5" dirty="0">
                <a:cs typeface="Calibri"/>
              </a:rPr>
              <a:t> </a:t>
            </a:r>
            <a:r>
              <a:rPr lang="en-US" sz="3200" spc="-10" dirty="0">
                <a:cs typeface="Calibri"/>
              </a:rPr>
              <a:t>School)</a:t>
            </a:r>
            <a:endParaRPr lang="en-US" sz="3200" dirty="0">
              <a:cs typeface="Calibri"/>
            </a:endParaRPr>
          </a:p>
        </p:txBody>
      </p:sp>
    </p:spTree>
    <p:extLst>
      <p:ext uri="{BB962C8B-B14F-4D97-AF65-F5344CB8AC3E}">
        <p14:creationId xmlns:p14="http://schemas.microsoft.com/office/powerpoint/2010/main" val="11493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A4518E-08BF-4D1E-9392-020CCBBCD470}"/>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1000"/>
                    </a14:imgEffect>
                  </a14:imgLayer>
                </a14:imgProps>
              </a:ext>
              <a:ext uri="{28A0092B-C50C-407E-A947-70E740481C1C}">
                <a14:useLocalDpi xmlns:a14="http://schemas.microsoft.com/office/drawing/2010/main" val="0"/>
              </a:ext>
            </a:extLst>
          </a:blip>
          <a:srcRect/>
          <a:stretch/>
        </p:blipFill>
        <p:spPr>
          <a:xfrm>
            <a:off x="11071610" y="62144"/>
            <a:ext cx="1019777" cy="1019777"/>
          </a:xfrm>
          <a:prstGeom prst="rect">
            <a:avLst/>
          </a:prstGeom>
          <a:gradFill>
            <a:gsLst>
              <a:gs pos="81000">
                <a:schemeClr val="accent1">
                  <a:lumMod val="5000"/>
                  <a:lumOff val="95000"/>
                  <a:alpha val="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alpha val="0"/>
              </a:schemeClr>
            </a:glow>
            <a:outerShdw blurRad="50800" dist="50800" dir="5400000" algn="ctr" rotWithShape="0">
              <a:srgbClr val="000000">
                <a:alpha val="0"/>
              </a:srgbClr>
            </a:outerShdw>
            <a:reflection stA="0" endPos="65000" dist="50800" dir="5400000" sy="-100000" algn="bl" rotWithShape="0"/>
          </a:effectLst>
        </p:spPr>
      </p:pic>
      <p:cxnSp>
        <p:nvCxnSpPr>
          <p:cNvPr id="10" name="Straight Connector 9">
            <a:extLst>
              <a:ext uri="{FF2B5EF4-FFF2-40B4-BE49-F238E27FC236}">
                <a16:creationId xmlns:a16="http://schemas.microsoft.com/office/drawing/2014/main" id="{8707D5AA-53EB-4FF2-8324-759B76E1EF86}"/>
              </a:ext>
            </a:extLst>
          </p:cNvPr>
          <p:cNvCxnSpPr>
            <a:cxnSpLocks/>
          </p:cNvCxnSpPr>
          <p:nvPr/>
        </p:nvCxnSpPr>
        <p:spPr>
          <a:xfrm>
            <a:off x="0" y="6471820"/>
            <a:ext cx="12192000"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44B0EA6-15A7-47DA-9C01-E6361AA5EF41}"/>
              </a:ext>
            </a:extLst>
          </p:cNvPr>
          <p:cNvCxnSpPr>
            <a:cxnSpLocks/>
          </p:cNvCxnSpPr>
          <p:nvPr/>
        </p:nvCxnSpPr>
        <p:spPr>
          <a:xfrm>
            <a:off x="12067" y="6516221"/>
            <a:ext cx="12192000"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C6ABAF0-4FBD-4F17-AE83-F61F25EEAB55}"/>
              </a:ext>
            </a:extLst>
          </p:cNvPr>
          <p:cNvCxnSpPr>
            <a:cxnSpLocks/>
          </p:cNvCxnSpPr>
          <p:nvPr/>
        </p:nvCxnSpPr>
        <p:spPr>
          <a:xfrm>
            <a:off x="109329" y="58000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70A6830-F89A-4231-9862-AE9829F5A7F1}"/>
              </a:ext>
            </a:extLst>
          </p:cNvPr>
          <p:cNvCxnSpPr>
            <a:cxnSpLocks/>
          </p:cNvCxnSpPr>
          <p:nvPr/>
        </p:nvCxnSpPr>
        <p:spPr>
          <a:xfrm>
            <a:off x="109329" y="580000"/>
            <a:ext cx="1087234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8E33C2F-0984-4A5C-A7E4-A194916A6A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45" y="6551733"/>
            <a:ext cx="324401" cy="306267"/>
          </a:xfrm>
          <a:prstGeom prst="rect">
            <a:avLst/>
          </a:prstGeom>
        </p:spPr>
      </p:pic>
      <p:cxnSp>
        <p:nvCxnSpPr>
          <p:cNvPr id="16" name="Straight Connector 15">
            <a:extLst>
              <a:ext uri="{FF2B5EF4-FFF2-40B4-BE49-F238E27FC236}">
                <a16:creationId xmlns:a16="http://schemas.microsoft.com/office/drawing/2014/main" id="{64C13D5A-A756-4407-A7D8-030851411A74}"/>
              </a:ext>
            </a:extLst>
          </p:cNvPr>
          <p:cNvCxnSpPr>
            <a:cxnSpLocks/>
          </p:cNvCxnSpPr>
          <p:nvPr/>
        </p:nvCxnSpPr>
        <p:spPr>
          <a:xfrm>
            <a:off x="109329" y="50158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1C4FCB44-EBF0-EF4E-81C4-30D7DAB4DA02}"/>
              </a:ext>
            </a:extLst>
          </p:cNvPr>
          <p:cNvSpPr/>
          <p:nvPr/>
        </p:nvSpPr>
        <p:spPr>
          <a:xfrm>
            <a:off x="345346" y="758755"/>
            <a:ext cx="10636332" cy="646331"/>
          </a:xfrm>
          <a:prstGeom prst="rect">
            <a:avLst/>
          </a:prstGeom>
          <a:solidFill>
            <a:schemeClr val="accent6">
              <a:lumMod val="60000"/>
              <a:lumOff val="40000"/>
            </a:schemeClr>
          </a:solidFill>
        </p:spPr>
        <p:txBody>
          <a:bodyPr wrap="square">
            <a:spAutoFit/>
          </a:bodyPr>
          <a:lstStyle/>
          <a:p>
            <a:r>
              <a:rPr lang="en-US" sz="3600" b="1" spc="-10" dirty="0">
                <a:uFill>
                  <a:solidFill>
                    <a:srgbClr val="000000"/>
                  </a:solidFill>
                </a:uFill>
              </a:rPr>
              <a:t>What Are The Types</a:t>
            </a:r>
            <a:r>
              <a:rPr lang="en-US" sz="3600" b="1" spc="-25" dirty="0">
                <a:uFill>
                  <a:solidFill>
                    <a:srgbClr val="000000"/>
                  </a:solidFill>
                </a:uFill>
              </a:rPr>
              <a:t> </a:t>
            </a:r>
            <a:r>
              <a:rPr lang="en-US" sz="3600" b="1" dirty="0">
                <a:uFill>
                  <a:solidFill>
                    <a:srgbClr val="000000"/>
                  </a:solidFill>
                </a:uFill>
              </a:rPr>
              <a:t>Of</a:t>
            </a:r>
            <a:r>
              <a:rPr lang="en-US" sz="3600" b="1" spc="-5" dirty="0">
                <a:uFill>
                  <a:solidFill>
                    <a:srgbClr val="000000"/>
                  </a:solidFill>
                </a:uFill>
              </a:rPr>
              <a:t> </a:t>
            </a:r>
            <a:r>
              <a:rPr lang="en-US" sz="3600" b="1" spc="-65" dirty="0">
                <a:uFill>
                  <a:solidFill>
                    <a:srgbClr val="000000"/>
                  </a:solidFill>
                </a:uFill>
              </a:rPr>
              <a:t>Value</a:t>
            </a:r>
            <a:r>
              <a:rPr lang="en-US" sz="3600" b="1" dirty="0">
                <a:uFill>
                  <a:solidFill>
                    <a:srgbClr val="000000"/>
                  </a:solidFill>
                </a:uFill>
              </a:rPr>
              <a:t> </a:t>
            </a:r>
            <a:r>
              <a:rPr lang="en-US" sz="3600" b="1" spc="-5" dirty="0">
                <a:uFill>
                  <a:solidFill>
                    <a:srgbClr val="000000"/>
                  </a:solidFill>
                </a:uFill>
              </a:rPr>
              <a:t>Chain?</a:t>
            </a:r>
            <a:endParaRPr lang="en-US" sz="3600" b="1" dirty="0"/>
          </a:p>
        </p:txBody>
      </p:sp>
      <p:sp>
        <p:nvSpPr>
          <p:cNvPr id="3" name="Rectangle 2">
            <a:extLst>
              <a:ext uri="{FF2B5EF4-FFF2-40B4-BE49-F238E27FC236}">
                <a16:creationId xmlns:a16="http://schemas.microsoft.com/office/drawing/2014/main" id="{CED69363-E249-444F-8A01-A1B3D909270E}"/>
              </a:ext>
            </a:extLst>
          </p:cNvPr>
          <p:cNvSpPr/>
          <p:nvPr/>
        </p:nvSpPr>
        <p:spPr>
          <a:xfrm>
            <a:off x="886690" y="1702048"/>
            <a:ext cx="10184919" cy="4703852"/>
          </a:xfrm>
          <a:prstGeom prst="rect">
            <a:avLst/>
          </a:prstGeom>
        </p:spPr>
        <p:txBody>
          <a:bodyPr wrap="square">
            <a:spAutoFit/>
          </a:bodyPr>
          <a:lstStyle/>
          <a:p>
            <a:pPr marL="12700" marR="5080">
              <a:spcBef>
                <a:spcPts val="105"/>
              </a:spcBef>
              <a:tabLst>
                <a:tab pos="354965" algn="l"/>
                <a:tab pos="355600" algn="l"/>
              </a:tabLst>
            </a:pPr>
            <a:r>
              <a:rPr lang="en-US" sz="4800" spc="-40" dirty="0">
                <a:cs typeface="Calibri"/>
              </a:rPr>
              <a:t>Value</a:t>
            </a:r>
            <a:r>
              <a:rPr lang="en-US" sz="4800" spc="-5" dirty="0">
                <a:cs typeface="Calibri"/>
              </a:rPr>
              <a:t> Chain</a:t>
            </a:r>
            <a:r>
              <a:rPr lang="en-US" sz="4800" spc="20" dirty="0">
                <a:cs typeface="Calibri"/>
              </a:rPr>
              <a:t> </a:t>
            </a:r>
            <a:r>
              <a:rPr lang="en-US" sz="4800" dirty="0">
                <a:cs typeface="Calibri"/>
              </a:rPr>
              <a:t>is</a:t>
            </a:r>
            <a:r>
              <a:rPr lang="en-US" sz="4800" spc="-10" dirty="0">
                <a:cs typeface="Calibri"/>
              </a:rPr>
              <a:t> </a:t>
            </a:r>
            <a:r>
              <a:rPr lang="en-US" sz="4800" spc="-20" dirty="0">
                <a:cs typeface="Calibri"/>
              </a:rPr>
              <a:t>categorized</a:t>
            </a:r>
            <a:r>
              <a:rPr lang="en-US" sz="4800" spc="-5" dirty="0">
                <a:cs typeface="Calibri"/>
              </a:rPr>
              <a:t> </a:t>
            </a:r>
            <a:r>
              <a:rPr lang="en-US" sz="4800" spc="-20" dirty="0">
                <a:cs typeface="Calibri"/>
              </a:rPr>
              <a:t>into</a:t>
            </a:r>
            <a:r>
              <a:rPr lang="en-US" sz="4800" spc="5" dirty="0">
                <a:cs typeface="Calibri"/>
              </a:rPr>
              <a:t> </a:t>
            </a:r>
            <a:r>
              <a:rPr lang="en-US" sz="4800" dirty="0">
                <a:cs typeface="Calibri"/>
              </a:rPr>
              <a:t>types</a:t>
            </a:r>
            <a:r>
              <a:rPr lang="en-US" sz="4800" spc="-10" dirty="0">
                <a:cs typeface="Calibri"/>
              </a:rPr>
              <a:t> </a:t>
            </a:r>
            <a:r>
              <a:rPr lang="en-US" sz="4800" spc="-5" dirty="0">
                <a:cs typeface="Calibri"/>
              </a:rPr>
              <a:t>based</a:t>
            </a:r>
            <a:r>
              <a:rPr lang="en-US" sz="4800" spc="-10" dirty="0">
                <a:cs typeface="Calibri"/>
              </a:rPr>
              <a:t> </a:t>
            </a:r>
            <a:r>
              <a:rPr lang="en-US" sz="4800" dirty="0">
                <a:cs typeface="Calibri"/>
              </a:rPr>
              <a:t>on </a:t>
            </a:r>
            <a:r>
              <a:rPr lang="en-US" sz="4800" spc="-705" dirty="0">
                <a:cs typeface="Calibri"/>
              </a:rPr>
              <a:t> </a:t>
            </a:r>
            <a:r>
              <a:rPr lang="en-US" sz="4800" dirty="0">
                <a:cs typeface="Calibri"/>
              </a:rPr>
              <a:t>the</a:t>
            </a:r>
            <a:r>
              <a:rPr lang="en-US" sz="4800" spc="-15" dirty="0">
                <a:cs typeface="Calibri"/>
              </a:rPr>
              <a:t> </a:t>
            </a:r>
            <a:r>
              <a:rPr lang="en-US" sz="4800" dirty="0">
                <a:cs typeface="Calibri"/>
              </a:rPr>
              <a:t>type of</a:t>
            </a:r>
            <a:r>
              <a:rPr lang="en-US" sz="4800" spc="-5" dirty="0">
                <a:cs typeface="Calibri"/>
              </a:rPr>
              <a:t> </a:t>
            </a:r>
            <a:r>
              <a:rPr lang="en-US" sz="4800" spc="-20" dirty="0">
                <a:cs typeface="Calibri"/>
              </a:rPr>
              <a:t>organizations.</a:t>
            </a:r>
            <a:endParaRPr lang="en-US" sz="4800" dirty="0">
              <a:cs typeface="Calibri"/>
            </a:endParaRPr>
          </a:p>
          <a:p>
            <a:pPr marL="1155700" lvl="1" indent="-229235">
              <a:buFont typeface="Arial"/>
              <a:buChar char="•"/>
              <a:tabLst>
                <a:tab pos="1156335" algn="l"/>
              </a:tabLst>
            </a:pPr>
            <a:r>
              <a:rPr lang="en-US" sz="4800" spc="-10" dirty="0">
                <a:cs typeface="Calibri"/>
              </a:rPr>
              <a:t>Manufacturing</a:t>
            </a:r>
            <a:r>
              <a:rPr lang="en-US" sz="4800" dirty="0">
                <a:cs typeface="Calibri"/>
              </a:rPr>
              <a:t> </a:t>
            </a:r>
            <a:r>
              <a:rPr lang="en-US" sz="4800" spc="-10" dirty="0">
                <a:cs typeface="Calibri"/>
              </a:rPr>
              <a:t>based.</a:t>
            </a:r>
            <a:endParaRPr lang="en-US" sz="4800" dirty="0">
              <a:cs typeface="Calibri"/>
            </a:endParaRPr>
          </a:p>
          <a:p>
            <a:pPr marL="1155700" lvl="1" indent="-229235">
              <a:spcBef>
                <a:spcPts val="675"/>
              </a:spcBef>
              <a:buFont typeface="Arial"/>
              <a:buChar char="•"/>
              <a:tabLst>
                <a:tab pos="1156335" algn="l"/>
              </a:tabLst>
            </a:pPr>
            <a:r>
              <a:rPr lang="en-US" sz="4800" spc="-5" dirty="0">
                <a:cs typeface="Calibri"/>
              </a:rPr>
              <a:t>Service</a:t>
            </a:r>
            <a:r>
              <a:rPr lang="en-US" sz="4800" spc="-30" dirty="0">
                <a:cs typeface="Calibri"/>
              </a:rPr>
              <a:t> </a:t>
            </a:r>
            <a:r>
              <a:rPr lang="en-US" sz="4800" spc="-5" dirty="0">
                <a:cs typeface="Calibri"/>
              </a:rPr>
              <a:t>based.</a:t>
            </a:r>
            <a:endParaRPr lang="en-US" sz="4800" dirty="0">
              <a:cs typeface="Calibri"/>
            </a:endParaRPr>
          </a:p>
          <a:p>
            <a:pPr marL="1155700" lvl="1" indent="-229235">
              <a:spcBef>
                <a:spcPts val="670"/>
              </a:spcBef>
              <a:buFont typeface="Arial"/>
              <a:buChar char="•"/>
              <a:tabLst>
                <a:tab pos="1156335" algn="l"/>
              </a:tabLst>
            </a:pPr>
            <a:r>
              <a:rPr lang="en-US" sz="4800" spc="-5" dirty="0">
                <a:cs typeface="Calibri"/>
              </a:rPr>
              <a:t>Both</a:t>
            </a:r>
            <a:r>
              <a:rPr lang="en-US" sz="4800" spc="-10" dirty="0">
                <a:cs typeface="Calibri"/>
              </a:rPr>
              <a:t> manufacturing</a:t>
            </a:r>
            <a:r>
              <a:rPr lang="en-US" sz="4800" spc="25" dirty="0">
                <a:cs typeface="Calibri"/>
              </a:rPr>
              <a:t> </a:t>
            </a:r>
            <a:r>
              <a:rPr lang="en-US" sz="4800" spc="-5" dirty="0">
                <a:cs typeface="Calibri"/>
              </a:rPr>
              <a:t>and</a:t>
            </a:r>
            <a:r>
              <a:rPr lang="en-US" sz="4800" spc="15" dirty="0">
                <a:cs typeface="Calibri"/>
              </a:rPr>
              <a:t> </a:t>
            </a:r>
            <a:r>
              <a:rPr lang="en-US" sz="4800" spc="-5" dirty="0">
                <a:cs typeface="Calibri"/>
              </a:rPr>
              <a:t>service</a:t>
            </a:r>
            <a:r>
              <a:rPr lang="en-US" sz="4800" spc="10" dirty="0">
                <a:cs typeface="Calibri"/>
              </a:rPr>
              <a:t> </a:t>
            </a:r>
            <a:r>
              <a:rPr lang="en-US" sz="4800" spc="-10" dirty="0">
                <a:cs typeface="Calibri"/>
              </a:rPr>
              <a:t>based.</a:t>
            </a:r>
            <a:endParaRPr lang="en-US" sz="4800" dirty="0">
              <a:cs typeface="Calibri"/>
            </a:endParaRPr>
          </a:p>
        </p:txBody>
      </p:sp>
    </p:spTree>
    <p:extLst>
      <p:ext uri="{BB962C8B-B14F-4D97-AF65-F5344CB8AC3E}">
        <p14:creationId xmlns:p14="http://schemas.microsoft.com/office/powerpoint/2010/main" val="53735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A4518E-08BF-4D1E-9392-020CCBBCD470}"/>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1000"/>
                    </a14:imgEffect>
                  </a14:imgLayer>
                </a14:imgProps>
              </a:ext>
              <a:ext uri="{28A0092B-C50C-407E-A947-70E740481C1C}">
                <a14:useLocalDpi xmlns:a14="http://schemas.microsoft.com/office/drawing/2010/main" val="0"/>
              </a:ext>
            </a:extLst>
          </a:blip>
          <a:srcRect/>
          <a:stretch/>
        </p:blipFill>
        <p:spPr>
          <a:xfrm>
            <a:off x="11071610" y="62144"/>
            <a:ext cx="1019777" cy="1019777"/>
          </a:xfrm>
          <a:prstGeom prst="rect">
            <a:avLst/>
          </a:prstGeom>
          <a:gradFill>
            <a:gsLst>
              <a:gs pos="81000">
                <a:schemeClr val="accent1">
                  <a:lumMod val="5000"/>
                  <a:lumOff val="95000"/>
                  <a:alpha val="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alpha val="0"/>
              </a:schemeClr>
            </a:glow>
            <a:outerShdw blurRad="50800" dist="50800" dir="5400000" algn="ctr" rotWithShape="0">
              <a:srgbClr val="000000">
                <a:alpha val="0"/>
              </a:srgbClr>
            </a:outerShdw>
            <a:reflection stA="0" endPos="65000" dist="50800" dir="5400000" sy="-100000" algn="bl" rotWithShape="0"/>
          </a:effectLst>
        </p:spPr>
      </p:pic>
      <p:cxnSp>
        <p:nvCxnSpPr>
          <p:cNvPr id="10" name="Straight Connector 9">
            <a:extLst>
              <a:ext uri="{FF2B5EF4-FFF2-40B4-BE49-F238E27FC236}">
                <a16:creationId xmlns:a16="http://schemas.microsoft.com/office/drawing/2014/main" id="{8707D5AA-53EB-4FF2-8324-759B76E1EF86}"/>
              </a:ext>
            </a:extLst>
          </p:cNvPr>
          <p:cNvCxnSpPr>
            <a:cxnSpLocks/>
          </p:cNvCxnSpPr>
          <p:nvPr/>
        </p:nvCxnSpPr>
        <p:spPr>
          <a:xfrm>
            <a:off x="0" y="6471820"/>
            <a:ext cx="12192000"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44B0EA6-15A7-47DA-9C01-E6361AA5EF41}"/>
              </a:ext>
            </a:extLst>
          </p:cNvPr>
          <p:cNvCxnSpPr>
            <a:cxnSpLocks/>
          </p:cNvCxnSpPr>
          <p:nvPr/>
        </p:nvCxnSpPr>
        <p:spPr>
          <a:xfrm>
            <a:off x="12067" y="6516221"/>
            <a:ext cx="12192000"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C6ABAF0-4FBD-4F17-AE83-F61F25EEAB55}"/>
              </a:ext>
            </a:extLst>
          </p:cNvPr>
          <p:cNvCxnSpPr>
            <a:cxnSpLocks/>
          </p:cNvCxnSpPr>
          <p:nvPr/>
        </p:nvCxnSpPr>
        <p:spPr>
          <a:xfrm>
            <a:off x="109329" y="58000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70A6830-F89A-4231-9862-AE9829F5A7F1}"/>
              </a:ext>
            </a:extLst>
          </p:cNvPr>
          <p:cNvCxnSpPr>
            <a:cxnSpLocks/>
          </p:cNvCxnSpPr>
          <p:nvPr/>
        </p:nvCxnSpPr>
        <p:spPr>
          <a:xfrm>
            <a:off x="109329" y="580000"/>
            <a:ext cx="1087234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8E33C2F-0984-4A5C-A7E4-A194916A6A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45" y="6551733"/>
            <a:ext cx="324401" cy="306267"/>
          </a:xfrm>
          <a:prstGeom prst="rect">
            <a:avLst/>
          </a:prstGeom>
        </p:spPr>
      </p:pic>
      <p:cxnSp>
        <p:nvCxnSpPr>
          <p:cNvPr id="16" name="Straight Connector 15">
            <a:extLst>
              <a:ext uri="{FF2B5EF4-FFF2-40B4-BE49-F238E27FC236}">
                <a16:creationId xmlns:a16="http://schemas.microsoft.com/office/drawing/2014/main" id="{64C13D5A-A756-4407-A7D8-030851411A74}"/>
              </a:ext>
            </a:extLst>
          </p:cNvPr>
          <p:cNvCxnSpPr>
            <a:cxnSpLocks/>
          </p:cNvCxnSpPr>
          <p:nvPr/>
        </p:nvCxnSpPr>
        <p:spPr>
          <a:xfrm>
            <a:off x="109329" y="50158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83396BCE-1E3B-6B48-A768-43D5D62ED2E3}"/>
              </a:ext>
            </a:extLst>
          </p:cNvPr>
          <p:cNvSpPr/>
          <p:nvPr/>
        </p:nvSpPr>
        <p:spPr>
          <a:xfrm>
            <a:off x="345346" y="727978"/>
            <a:ext cx="10636332" cy="707886"/>
          </a:xfrm>
          <a:prstGeom prst="rect">
            <a:avLst/>
          </a:prstGeom>
          <a:solidFill>
            <a:schemeClr val="accent6">
              <a:lumMod val="60000"/>
              <a:lumOff val="40000"/>
            </a:schemeClr>
          </a:solidFill>
        </p:spPr>
        <p:txBody>
          <a:bodyPr wrap="square">
            <a:spAutoFit/>
          </a:bodyPr>
          <a:lstStyle/>
          <a:p>
            <a:pPr algn="just"/>
            <a:r>
              <a:rPr lang="en-US" sz="4000" b="1" dirty="0">
                <a:latin typeface="Times New Roman" panose="02020603050405020304" pitchFamily="18" charset="0"/>
                <a:ea typeface="Calibri" panose="020F0502020204030204" pitchFamily="34" charset="0"/>
                <a:cs typeface="Times New Roman" panose="02020603050405020304" pitchFamily="18" charset="0"/>
              </a:rPr>
              <a:t>Types of Value Creation businesses Cont’d</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E6692E6F-633D-8549-B290-D20C7A83DDE4}"/>
              </a:ext>
            </a:extLst>
          </p:cNvPr>
          <p:cNvSpPr/>
          <p:nvPr/>
        </p:nvSpPr>
        <p:spPr>
          <a:xfrm>
            <a:off x="613559" y="1665237"/>
            <a:ext cx="4967844" cy="4647426"/>
          </a:xfrm>
          <a:prstGeom prst="rect">
            <a:avLst/>
          </a:prstGeom>
        </p:spPr>
        <p:txBody>
          <a:bodyPr wrap="square">
            <a:spAutoFit/>
          </a:bodyPr>
          <a:lstStyle/>
          <a:p>
            <a:pPr marL="457200" marR="0" lvl="0" indent="-4572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Supermarket Business.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Transport Business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Digital Products.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FMCG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Commodities.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Products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Services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Processes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Machines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Information Technology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27D9B708-89BF-BB4A-B3B8-CCA53A9799CF}"/>
              </a:ext>
            </a:extLst>
          </p:cNvPr>
          <p:cNvSpPr/>
          <p:nvPr/>
        </p:nvSpPr>
        <p:spPr>
          <a:xfrm>
            <a:off x="6108067" y="1595021"/>
            <a:ext cx="5664530" cy="5262979"/>
          </a:xfrm>
          <a:prstGeom prst="rect">
            <a:avLst/>
          </a:prstGeom>
        </p:spPr>
        <p:txBody>
          <a:bodyPr wrap="square">
            <a:spAutoFit/>
          </a:bodyPr>
          <a:lstStyle/>
          <a:p>
            <a:pPr marL="342900" marR="0" lvl="0" indent="-3429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Handwork/Craft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Knowledge Work</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Transportation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Communication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FMCG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Media Services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Hospitality Business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Eateries And Food Shops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Financial Services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Agribusiness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itchFamily="2" charset="2"/>
              <a:buChar char="Ø"/>
            </a:pPr>
            <a:r>
              <a:rPr lang="en-US" sz="2800" dirty="0" err="1">
                <a:latin typeface="Times New Roman" panose="02020603050405020304" pitchFamily="18" charset="0"/>
                <a:ea typeface="Calibri" panose="020F0502020204030204" pitchFamily="34" charset="0"/>
                <a:cs typeface="Times New Roman" panose="02020603050405020304" pitchFamily="18" charset="0"/>
              </a:rPr>
              <a:t>Etc</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4978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A4518E-08BF-4D1E-9392-020CCBBCD470}"/>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1000"/>
                    </a14:imgEffect>
                  </a14:imgLayer>
                </a14:imgProps>
              </a:ext>
              <a:ext uri="{28A0092B-C50C-407E-A947-70E740481C1C}">
                <a14:useLocalDpi xmlns:a14="http://schemas.microsoft.com/office/drawing/2010/main" val="0"/>
              </a:ext>
            </a:extLst>
          </a:blip>
          <a:srcRect/>
          <a:stretch/>
        </p:blipFill>
        <p:spPr>
          <a:xfrm>
            <a:off x="11071610" y="62144"/>
            <a:ext cx="1019777" cy="1019777"/>
          </a:xfrm>
          <a:prstGeom prst="rect">
            <a:avLst/>
          </a:prstGeom>
          <a:gradFill>
            <a:gsLst>
              <a:gs pos="81000">
                <a:schemeClr val="accent1">
                  <a:lumMod val="5000"/>
                  <a:lumOff val="95000"/>
                  <a:alpha val="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alpha val="0"/>
              </a:schemeClr>
            </a:glow>
            <a:outerShdw blurRad="50800" dist="50800" dir="5400000" algn="ctr" rotWithShape="0">
              <a:srgbClr val="000000">
                <a:alpha val="0"/>
              </a:srgbClr>
            </a:outerShdw>
            <a:reflection stA="0" endPos="65000" dist="50800" dir="5400000" sy="-100000" algn="bl" rotWithShape="0"/>
          </a:effectLst>
        </p:spPr>
      </p:pic>
      <p:cxnSp>
        <p:nvCxnSpPr>
          <p:cNvPr id="10" name="Straight Connector 9">
            <a:extLst>
              <a:ext uri="{FF2B5EF4-FFF2-40B4-BE49-F238E27FC236}">
                <a16:creationId xmlns:a16="http://schemas.microsoft.com/office/drawing/2014/main" id="{8707D5AA-53EB-4FF2-8324-759B76E1EF86}"/>
              </a:ext>
            </a:extLst>
          </p:cNvPr>
          <p:cNvCxnSpPr>
            <a:cxnSpLocks/>
          </p:cNvCxnSpPr>
          <p:nvPr/>
        </p:nvCxnSpPr>
        <p:spPr>
          <a:xfrm>
            <a:off x="0" y="6471820"/>
            <a:ext cx="12192000"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44B0EA6-15A7-47DA-9C01-E6361AA5EF41}"/>
              </a:ext>
            </a:extLst>
          </p:cNvPr>
          <p:cNvCxnSpPr>
            <a:cxnSpLocks/>
          </p:cNvCxnSpPr>
          <p:nvPr/>
        </p:nvCxnSpPr>
        <p:spPr>
          <a:xfrm>
            <a:off x="12067" y="6516221"/>
            <a:ext cx="12192000"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C6ABAF0-4FBD-4F17-AE83-F61F25EEAB55}"/>
              </a:ext>
            </a:extLst>
          </p:cNvPr>
          <p:cNvCxnSpPr>
            <a:cxnSpLocks/>
          </p:cNvCxnSpPr>
          <p:nvPr/>
        </p:nvCxnSpPr>
        <p:spPr>
          <a:xfrm>
            <a:off x="109329" y="58000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70A6830-F89A-4231-9862-AE9829F5A7F1}"/>
              </a:ext>
            </a:extLst>
          </p:cNvPr>
          <p:cNvCxnSpPr>
            <a:cxnSpLocks/>
          </p:cNvCxnSpPr>
          <p:nvPr/>
        </p:nvCxnSpPr>
        <p:spPr>
          <a:xfrm>
            <a:off x="109329" y="580000"/>
            <a:ext cx="1087234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8E33C2F-0984-4A5C-A7E4-A194916A6A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45" y="6551733"/>
            <a:ext cx="324401" cy="306267"/>
          </a:xfrm>
          <a:prstGeom prst="rect">
            <a:avLst/>
          </a:prstGeom>
        </p:spPr>
      </p:pic>
      <p:cxnSp>
        <p:nvCxnSpPr>
          <p:cNvPr id="16" name="Straight Connector 15">
            <a:extLst>
              <a:ext uri="{FF2B5EF4-FFF2-40B4-BE49-F238E27FC236}">
                <a16:creationId xmlns:a16="http://schemas.microsoft.com/office/drawing/2014/main" id="{64C13D5A-A756-4407-A7D8-030851411A74}"/>
              </a:ext>
            </a:extLst>
          </p:cNvPr>
          <p:cNvCxnSpPr>
            <a:cxnSpLocks/>
          </p:cNvCxnSpPr>
          <p:nvPr/>
        </p:nvCxnSpPr>
        <p:spPr>
          <a:xfrm>
            <a:off x="109329" y="50158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6FFB4E38-9A83-6C4F-B2E7-EF7DFD788497}"/>
              </a:ext>
            </a:extLst>
          </p:cNvPr>
          <p:cNvSpPr/>
          <p:nvPr/>
        </p:nvSpPr>
        <p:spPr>
          <a:xfrm>
            <a:off x="1033154" y="1081921"/>
            <a:ext cx="9948524" cy="4524315"/>
          </a:xfrm>
          <a:prstGeom prst="rect">
            <a:avLst/>
          </a:prstGeom>
          <a:solidFill>
            <a:schemeClr val="accent6">
              <a:lumMod val="60000"/>
              <a:lumOff val="40000"/>
            </a:schemeClr>
          </a:solidFill>
        </p:spPr>
        <p:txBody>
          <a:bodyPr wrap="square">
            <a:spAutoFit/>
          </a:bodyPr>
          <a:lstStyle/>
          <a:p>
            <a:pPr algn="ctr"/>
            <a:r>
              <a:rPr lang="en-US" sz="9600" b="1" i="1" dirty="0"/>
              <a:t>Where is Money?</a:t>
            </a:r>
          </a:p>
          <a:p>
            <a:pPr algn="ctr"/>
            <a:r>
              <a:rPr lang="en-US" sz="9600" b="1" i="1" dirty="0"/>
              <a:t>I mean where do you find money?</a:t>
            </a:r>
          </a:p>
        </p:txBody>
      </p:sp>
    </p:spTree>
    <p:extLst>
      <p:ext uri="{BB962C8B-B14F-4D97-AF65-F5344CB8AC3E}">
        <p14:creationId xmlns:p14="http://schemas.microsoft.com/office/powerpoint/2010/main" val="2815073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A4518E-08BF-4D1E-9392-020CCBBCD470}"/>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1000"/>
                    </a14:imgEffect>
                  </a14:imgLayer>
                </a14:imgProps>
              </a:ext>
              <a:ext uri="{28A0092B-C50C-407E-A947-70E740481C1C}">
                <a14:useLocalDpi xmlns:a14="http://schemas.microsoft.com/office/drawing/2010/main" val="0"/>
              </a:ext>
            </a:extLst>
          </a:blip>
          <a:srcRect/>
          <a:stretch/>
        </p:blipFill>
        <p:spPr>
          <a:xfrm>
            <a:off x="11071610" y="62144"/>
            <a:ext cx="1019777" cy="1019777"/>
          </a:xfrm>
          <a:prstGeom prst="rect">
            <a:avLst/>
          </a:prstGeom>
          <a:gradFill>
            <a:gsLst>
              <a:gs pos="81000">
                <a:schemeClr val="accent1">
                  <a:lumMod val="5000"/>
                  <a:lumOff val="95000"/>
                  <a:alpha val="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alpha val="0"/>
              </a:schemeClr>
            </a:glow>
            <a:outerShdw blurRad="50800" dist="50800" dir="5400000" algn="ctr" rotWithShape="0">
              <a:srgbClr val="000000">
                <a:alpha val="0"/>
              </a:srgbClr>
            </a:outerShdw>
            <a:reflection stA="0" endPos="65000" dist="50800" dir="5400000" sy="-100000" algn="bl" rotWithShape="0"/>
          </a:effectLst>
        </p:spPr>
      </p:pic>
      <p:cxnSp>
        <p:nvCxnSpPr>
          <p:cNvPr id="10" name="Straight Connector 9">
            <a:extLst>
              <a:ext uri="{FF2B5EF4-FFF2-40B4-BE49-F238E27FC236}">
                <a16:creationId xmlns:a16="http://schemas.microsoft.com/office/drawing/2014/main" id="{8707D5AA-53EB-4FF2-8324-759B76E1EF86}"/>
              </a:ext>
            </a:extLst>
          </p:cNvPr>
          <p:cNvCxnSpPr>
            <a:cxnSpLocks/>
          </p:cNvCxnSpPr>
          <p:nvPr/>
        </p:nvCxnSpPr>
        <p:spPr>
          <a:xfrm>
            <a:off x="0" y="6471820"/>
            <a:ext cx="12192000"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44B0EA6-15A7-47DA-9C01-E6361AA5EF41}"/>
              </a:ext>
            </a:extLst>
          </p:cNvPr>
          <p:cNvCxnSpPr>
            <a:cxnSpLocks/>
          </p:cNvCxnSpPr>
          <p:nvPr/>
        </p:nvCxnSpPr>
        <p:spPr>
          <a:xfrm>
            <a:off x="12067" y="6516221"/>
            <a:ext cx="12192000"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C6ABAF0-4FBD-4F17-AE83-F61F25EEAB55}"/>
              </a:ext>
            </a:extLst>
          </p:cNvPr>
          <p:cNvCxnSpPr>
            <a:cxnSpLocks/>
          </p:cNvCxnSpPr>
          <p:nvPr/>
        </p:nvCxnSpPr>
        <p:spPr>
          <a:xfrm>
            <a:off x="109329" y="58000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70A6830-F89A-4231-9862-AE9829F5A7F1}"/>
              </a:ext>
            </a:extLst>
          </p:cNvPr>
          <p:cNvCxnSpPr>
            <a:cxnSpLocks/>
          </p:cNvCxnSpPr>
          <p:nvPr/>
        </p:nvCxnSpPr>
        <p:spPr>
          <a:xfrm>
            <a:off x="109329" y="580000"/>
            <a:ext cx="1087234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8E33C2F-0984-4A5C-A7E4-A194916A6A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45" y="6551733"/>
            <a:ext cx="324401" cy="306267"/>
          </a:xfrm>
          <a:prstGeom prst="rect">
            <a:avLst/>
          </a:prstGeom>
        </p:spPr>
      </p:pic>
      <p:cxnSp>
        <p:nvCxnSpPr>
          <p:cNvPr id="16" name="Straight Connector 15">
            <a:extLst>
              <a:ext uri="{FF2B5EF4-FFF2-40B4-BE49-F238E27FC236}">
                <a16:creationId xmlns:a16="http://schemas.microsoft.com/office/drawing/2014/main" id="{64C13D5A-A756-4407-A7D8-030851411A74}"/>
              </a:ext>
            </a:extLst>
          </p:cNvPr>
          <p:cNvCxnSpPr>
            <a:cxnSpLocks/>
          </p:cNvCxnSpPr>
          <p:nvPr/>
        </p:nvCxnSpPr>
        <p:spPr>
          <a:xfrm>
            <a:off x="109329" y="50158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27A8F6D5-F088-F943-A45F-8A875E455C0C}"/>
              </a:ext>
            </a:extLst>
          </p:cNvPr>
          <p:cNvSpPr/>
          <p:nvPr/>
        </p:nvSpPr>
        <p:spPr>
          <a:xfrm>
            <a:off x="945256" y="1714767"/>
            <a:ext cx="10687791" cy="4524315"/>
          </a:xfrm>
          <a:prstGeom prst="rect">
            <a:avLst/>
          </a:prstGeom>
        </p:spPr>
        <p:txBody>
          <a:bodyPr wrap="square">
            <a:spAutoFit/>
          </a:bodyPr>
          <a:lstStyle/>
          <a:p>
            <a:pPr marL="285750" indent="-285750">
              <a:buFont typeface="Wingdings" pitchFamily="2" charset="2"/>
              <a:buChar char="q"/>
            </a:pPr>
            <a:r>
              <a:rPr lang="en-US" sz="4800" dirty="0"/>
              <a:t>Money is in the hands of people</a:t>
            </a:r>
          </a:p>
          <a:p>
            <a:pPr marL="285750" indent="-285750">
              <a:buFont typeface="Wingdings" pitchFamily="2" charset="2"/>
              <a:buChar char="q"/>
            </a:pPr>
            <a:r>
              <a:rPr lang="en-US" sz="4800" dirty="0"/>
              <a:t>If you force money out of the hands of people, it is a crime</a:t>
            </a:r>
          </a:p>
          <a:p>
            <a:pPr marL="285750" indent="-285750">
              <a:buFont typeface="Wingdings" pitchFamily="2" charset="2"/>
              <a:buChar char="q"/>
            </a:pPr>
            <a:r>
              <a:rPr lang="en-US" sz="4800" dirty="0"/>
              <a:t>The only way to get people part with their money is when you provide them with goods and services.</a:t>
            </a:r>
          </a:p>
        </p:txBody>
      </p:sp>
      <p:sp>
        <p:nvSpPr>
          <p:cNvPr id="3" name="Rectangle 2">
            <a:extLst>
              <a:ext uri="{FF2B5EF4-FFF2-40B4-BE49-F238E27FC236}">
                <a16:creationId xmlns:a16="http://schemas.microsoft.com/office/drawing/2014/main" id="{6FFB4E38-9A83-6C4F-B2E7-EF7DFD788497}"/>
              </a:ext>
            </a:extLst>
          </p:cNvPr>
          <p:cNvSpPr/>
          <p:nvPr/>
        </p:nvSpPr>
        <p:spPr>
          <a:xfrm>
            <a:off x="945256" y="712589"/>
            <a:ext cx="10036422" cy="769441"/>
          </a:xfrm>
          <a:prstGeom prst="rect">
            <a:avLst/>
          </a:prstGeom>
          <a:solidFill>
            <a:schemeClr val="accent6">
              <a:lumMod val="60000"/>
              <a:lumOff val="40000"/>
            </a:schemeClr>
          </a:solidFill>
        </p:spPr>
        <p:txBody>
          <a:bodyPr wrap="square">
            <a:spAutoFit/>
          </a:bodyPr>
          <a:lstStyle/>
          <a:p>
            <a:r>
              <a:rPr lang="en-US" sz="4400" b="1" dirty="0"/>
              <a:t>Where is Money?</a:t>
            </a:r>
          </a:p>
        </p:txBody>
      </p:sp>
    </p:spTree>
    <p:extLst>
      <p:ext uri="{BB962C8B-B14F-4D97-AF65-F5344CB8AC3E}">
        <p14:creationId xmlns:p14="http://schemas.microsoft.com/office/powerpoint/2010/main" val="264155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A4518E-08BF-4D1E-9392-020CCBBCD470}"/>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1000"/>
                    </a14:imgEffect>
                  </a14:imgLayer>
                </a14:imgProps>
              </a:ext>
              <a:ext uri="{28A0092B-C50C-407E-A947-70E740481C1C}">
                <a14:useLocalDpi xmlns:a14="http://schemas.microsoft.com/office/drawing/2010/main" val="0"/>
              </a:ext>
            </a:extLst>
          </a:blip>
          <a:srcRect/>
          <a:stretch/>
        </p:blipFill>
        <p:spPr>
          <a:xfrm>
            <a:off x="11071610" y="62144"/>
            <a:ext cx="1019777" cy="1019777"/>
          </a:xfrm>
          <a:prstGeom prst="rect">
            <a:avLst/>
          </a:prstGeom>
          <a:gradFill>
            <a:gsLst>
              <a:gs pos="81000">
                <a:schemeClr val="accent1">
                  <a:lumMod val="5000"/>
                  <a:lumOff val="95000"/>
                  <a:alpha val="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alpha val="0"/>
              </a:schemeClr>
            </a:glow>
            <a:outerShdw blurRad="50800" dist="50800" dir="5400000" algn="ctr" rotWithShape="0">
              <a:srgbClr val="000000">
                <a:alpha val="0"/>
              </a:srgbClr>
            </a:outerShdw>
            <a:reflection stA="0" endPos="65000" dist="50800" dir="5400000" sy="-100000" algn="bl" rotWithShape="0"/>
          </a:effectLst>
        </p:spPr>
      </p:pic>
      <p:cxnSp>
        <p:nvCxnSpPr>
          <p:cNvPr id="10" name="Straight Connector 9">
            <a:extLst>
              <a:ext uri="{FF2B5EF4-FFF2-40B4-BE49-F238E27FC236}">
                <a16:creationId xmlns:a16="http://schemas.microsoft.com/office/drawing/2014/main" id="{8707D5AA-53EB-4FF2-8324-759B76E1EF86}"/>
              </a:ext>
            </a:extLst>
          </p:cNvPr>
          <p:cNvCxnSpPr>
            <a:cxnSpLocks/>
          </p:cNvCxnSpPr>
          <p:nvPr/>
        </p:nvCxnSpPr>
        <p:spPr>
          <a:xfrm>
            <a:off x="0" y="6471820"/>
            <a:ext cx="12192000"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44B0EA6-15A7-47DA-9C01-E6361AA5EF41}"/>
              </a:ext>
            </a:extLst>
          </p:cNvPr>
          <p:cNvCxnSpPr>
            <a:cxnSpLocks/>
          </p:cNvCxnSpPr>
          <p:nvPr/>
        </p:nvCxnSpPr>
        <p:spPr>
          <a:xfrm>
            <a:off x="12067" y="6516221"/>
            <a:ext cx="12192000"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C6ABAF0-4FBD-4F17-AE83-F61F25EEAB55}"/>
              </a:ext>
            </a:extLst>
          </p:cNvPr>
          <p:cNvCxnSpPr>
            <a:cxnSpLocks/>
          </p:cNvCxnSpPr>
          <p:nvPr/>
        </p:nvCxnSpPr>
        <p:spPr>
          <a:xfrm>
            <a:off x="109329" y="58000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70A6830-F89A-4231-9862-AE9829F5A7F1}"/>
              </a:ext>
            </a:extLst>
          </p:cNvPr>
          <p:cNvCxnSpPr>
            <a:cxnSpLocks/>
          </p:cNvCxnSpPr>
          <p:nvPr/>
        </p:nvCxnSpPr>
        <p:spPr>
          <a:xfrm>
            <a:off x="109329" y="580000"/>
            <a:ext cx="1087234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8E33C2F-0984-4A5C-A7E4-A194916A6A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45" y="6551733"/>
            <a:ext cx="324401" cy="306267"/>
          </a:xfrm>
          <a:prstGeom prst="rect">
            <a:avLst/>
          </a:prstGeom>
        </p:spPr>
      </p:pic>
      <p:cxnSp>
        <p:nvCxnSpPr>
          <p:cNvPr id="16" name="Straight Connector 15">
            <a:extLst>
              <a:ext uri="{FF2B5EF4-FFF2-40B4-BE49-F238E27FC236}">
                <a16:creationId xmlns:a16="http://schemas.microsoft.com/office/drawing/2014/main" id="{64C13D5A-A756-4407-A7D8-030851411A74}"/>
              </a:ext>
            </a:extLst>
          </p:cNvPr>
          <p:cNvCxnSpPr>
            <a:cxnSpLocks/>
          </p:cNvCxnSpPr>
          <p:nvPr/>
        </p:nvCxnSpPr>
        <p:spPr>
          <a:xfrm>
            <a:off x="109329" y="50158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21428FBB-109C-C64D-B963-BF78F0ECD821}"/>
              </a:ext>
            </a:extLst>
          </p:cNvPr>
          <p:cNvSpPr/>
          <p:nvPr/>
        </p:nvSpPr>
        <p:spPr>
          <a:xfrm>
            <a:off x="522512" y="683412"/>
            <a:ext cx="10355283" cy="646331"/>
          </a:xfrm>
          <a:prstGeom prst="rect">
            <a:avLst/>
          </a:prstGeom>
          <a:solidFill>
            <a:schemeClr val="accent6">
              <a:lumMod val="60000"/>
              <a:lumOff val="40000"/>
            </a:schemeClr>
          </a:solidFill>
        </p:spPr>
        <p:txBody>
          <a:bodyPr wrap="square">
            <a:spAutoFit/>
          </a:bodyPr>
          <a:lstStyle/>
          <a:p>
            <a:r>
              <a:rPr lang="en-US" sz="3600" b="1" dirty="0"/>
              <a:t>Understanding Where Money Comes From</a:t>
            </a:r>
          </a:p>
        </p:txBody>
      </p:sp>
      <p:sp>
        <p:nvSpPr>
          <p:cNvPr id="3" name="Rectangle 2">
            <a:extLst>
              <a:ext uri="{FF2B5EF4-FFF2-40B4-BE49-F238E27FC236}">
                <a16:creationId xmlns:a16="http://schemas.microsoft.com/office/drawing/2014/main" id="{A12F4DAF-A270-824B-8F7B-E4207368A728}"/>
              </a:ext>
            </a:extLst>
          </p:cNvPr>
          <p:cNvSpPr/>
          <p:nvPr/>
        </p:nvSpPr>
        <p:spPr>
          <a:xfrm>
            <a:off x="522512" y="1334167"/>
            <a:ext cx="10872349" cy="5170646"/>
          </a:xfrm>
          <a:prstGeom prst="rect">
            <a:avLst/>
          </a:prstGeom>
        </p:spPr>
        <p:txBody>
          <a:bodyPr wrap="square">
            <a:spAutoFit/>
          </a:bodyPr>
          <a:lstStyle/>
          <a:p>
            <a:pPr marL="285750" indent="-285750">
              <a:buFont typeface="Wingdings" pitchFamily="2" charset="2"/>
              <a:buChar char="q"/>
              <a:defRPr/>
            </a:pPr>
            <a:r>
              <a:rPr lang="en-US" altLang="en-US" sz="2400" dirty="0">
                <a:latin typeface="Gotham Light" charset="0"/>
                <a:ea typeface="ＭＳ Ｐゴシック" pitchFamily="34" charset="-128"/>
              </a:rPr>
              <a:t>People who have similar needs and wants and are capable of buying your products and services is called your </a:t>
            </a:r>
            <a:r>
              <a:rPr lang="en-US" altLang="en-US" sz="2400" b="1" i="1" dirty="0">
                <a:solidFill>
                  <a:srgbClr val="FF0000"/>
                </a:solidFill>
                <a:latin typeface="Gotham Light" charset="0"/>
                <a:ea typeface="ＭＳ Ｐゴシック" pitchFamily="34" charset="-128"/>
              </a:rPr>
              <a:t>market</a:t>
            </a:r>
            <a:r>
              <a:rPr lang="en-US" altLang="en-US" sz="2400" dirty="0">
                <a:latin typeface="Gotham Light" charset="0"/>
                <a:ea typeface="ＭＳ Ｐゴシック" pitchFamily="34" charset="-128"/>
              </a:rPr>
              <a:t>.</a:t>
            </a:r>
          </a:p>
          <a:p>
            <a:pPr marL="285750" indent="-285750">
              <a:buFont typeface="Wingdings" pitchFamily="2" charset="2"/>
              <a:buChar char="q"/>
              <a:defRPr/>
            </a:pPr>
            <a:r>
              <a:rPr lang="en-US" altLang="en-US" sz="2400" dirty="0">
                <a:latin typeface="Gotham Light" charset="0"/>
                <a:ea typeface="ＭＳ Ｐゴシック" pitchFamily="34" charset="-128"/>
              </a:rPr>
              <a:t>It is not everyone who needs your product or service that can afford it. You need to focus your efforts on only those who can afford it. This is called </a:t>
            </a:r>
            <a:r>
              <a:rPr lang="en-US" altLang="en-US" sz="2400" b="1" i="1" dirty="0">
                <a:solidFill>
                  <a:srgbClr val="FF0000"/>
                </a:solidFill>
                <a:latin typeface="Gotham Light" charset="0"/>
                <a:ea typeface="ＭＳ Ｐゴシック" pitchFamily="34" charset="-128"/>
              </a:rPr>
              <a:t>target marketing</a:t>
            </a:r>
            <a:r>
              <a:rPr lang="en-US" altLang="en-US" sz="2400" dirty="0">
                <a:latin typeface="Gotham Light" charset="0"/>
                <a:ea typeface="ＭＳ Ｐゴシック" pitchFamily="34" charset="-128"/>
              </a:rPr>
              <a:t>.</a:t>
            </a:r>
          </a:p>
          <a:p>
            <a:pPr marL="285750" indent="-285750">
              <a:buFont typeface="Wingdings" pitchFamily="2" charset="2"/>
              <a:buChar char="q"/>
              <a:defRPr/>
            </a:pPr>
            <a:r>
              <a:rPr lang="en-US" altLang="en-US" sz="2400" dirty="0">
                <a:latin typeface="Gotham Light" charset="0"/>
                <a:ea typeface="ＭＳ Ｐゴシック" pitchFamily="34" charset="-128"/>
              </a:rPr>
              <a:t>You need to break down this your target market into different categories like male or female, age, where they live, their lifestyles, how much money they make, their attitudes, etc. This is called </a:t>
            </a:r>
            <a:r>
              <a:rPr lang="en-US" altLang="en-US" sz="2400" b="1" i="1" dirty="0">
                <a:solidFill>
                  <a:srgbClr val="FF0000"/>
                </a:solidFill>
                <a:latin typeface="Gotham Light" charset="0"/>
                <a:ea typeface="ＭＳ Ｐゴシック" pitchFamily="34" charset="-128"/>
              </a:rPr>
              <a:t>Market segmentation.</a:t>
            </a:r>
          </a:p>
          <a:p>
            <a:pPr marL="285750" indent="-285750">
              <a:buFont typeface="Wingdings" pitchFamily="2" charset="2"/>
              <a:buChar char="q"/>
              <a:defRPr/>
            </a:pPr>
            <a:r>
              <a:rPr lang="en-US" sz="2400" dirty="0"/>
              <a:t>Finally, you need to put your product or service in a a distinctive place where the target market can see, hear and feel it’s impact to work and dominate their minds. This is called </a:t>
            </a:r>
            <a:r>
              <a:rPr lang="en-US" sz="2400" b="1" i="1" dirty="0">
                <a:solidFill>
                  <a:srgbClr val="FF0000"/>
                </a:solidFill>
              </a:rPr>
              <a:t>positioning</a:t>
            </a:r>
          </a:p>
          <a:p>
            <a:pPr marL="285750" indent="-285750">
              <a:buFont typeface="Wingdings" pitchFamily="2" charset="2"/>
              <a:buChar char="q"/>
              <a:defRPr/>
            </a:pPr>
            <a:r>
              <a:rPr lang="en-US" sz="2400" dirty="0"/>
              <a:t>Add features to show that your product or service is different from what others are selling. That is </a:t>
            </a:r>
            <a:r>
              <a:rPr lang="en-US" sz="2400" b="1" i="1" dirty="0">
                <a:solidFill>
                  <a:srgbClr val="FF0000"/>
                </a:solidFill>
              </a:rPr>
              <a:t>differentiation.</a:t>
            </a:r>
          </a:p>
          <a:p>
            <a:pPr marL="285750" indent="-285750">
              <a:buFont typeface="Wingdings" pitchFamily="2" charset="2"/>
              <a:buChar char="q"/>
              <a:defRPr/>
            </a:pPr>
            <a:r>
              <a:rPr lang="en-US" sz="2400" dirty="0"/>
              <a:t>Give customers value for their money. </a:t>
            </a:r>
            <a:r>
              <a:rPr lang="en-US" sz="2400" b="1" i="1" dirty="0">
                <a:solidFill>
                  <a:srgbClr val="FF0000"/>
                </a:solidFill>
              </a:rPr>
              <a:t>That is called pricing</a:t>
            </a:r>
          </a:p>
          <a:p>
            <a:pPr>
              <a:defRPr/>
            </a:pPr>
            <a:endParaRPr lang="en-US" altLang="en-US" dirty="0">
              <a:latin typeface="Gotham Light" charset="0"/>
              <a:ea typeface="ＭＳ Ｐゴシック" pitchFamily="34" charset="-128"/>
            </a:endParaRPr>
          </a:p>
        </p:txBody>
      </p:sp>
    </p:spTree>
    <p:extLst>
      <p:ext uri="{BB962C8B-B14F-4D97-AF65-F5344CB8AC3E}">
        <p14:creationId xmlns:p14="http://schemas.microsoft.com/office/powerpoint/2010/main" val="4075349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A4518E-08BF-4D1E-9392-020CCBBCD470}"/>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1000"/>
                    </a14:imgEffect>
                  </a14:imgLayer>
                </a14:imgProps>
              </a:ext>
              <a:ext uri="{28A0092B-C50C-407E-A947-70E740481C1C}">
                <a14:useLocalDpi xmlns:a14="http://schemas.microsoft.com/office/drawing/2010/main" val="0"/>
              </a:ext>
            </a:extLst>
          </a:blip>
          <a:srcRect/>
          <a:stretch/>
        </p:blipFill>
        <p:spPr>
          <a:xfrm>
            <a:off x="11071610" y="62144"/>
            <a:ext cx="1019777" cy="1019777"/>
          </a:xfrm>
          <a:prstGeom prst="rect">
            <a:avLst/>
          </a:prstGeom>
          <a:gradFill>
            <a:gsLst>
              <a:gs pos="81000">
                <a:schemeClr val="accent1">
                  <a:lumMod val="5000"/>
                  <a:lumOff val="95000"/>
                  <a:alpha val="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127000">
              <a:schemeClr val="accent1">
                <a:alpha val="0"/>
              </a:schemeClr>
            </a:glow>
            <a:outerShdw blurRad="50800" dist="50800" dir="5400000" algn="ctr" rotWithShape="0">
              <a:srgbClr val="000000">
                <a:alpha val="0"/>
              </a:srgbClr>
            </a:outerShdw>
            <a:reflection stA="0" endPos="65000" dist="50800" dir="5400000" sy="-100000" algn="bl" rotWithShape="0"/>
          </a:effectLst>
        </p:spPr>
      </p:pic>
      <p:cxnSp>
        <p:nvCxnSpPr>
          <p:cNvPr id="10" name="Straight Connector 9">
            <a:extLst>
              <a:ext uri="{FF2B5EF4-FFF2-40B4-BE49-F238E27FC236}">
                <a16:creationId xmlns:a16="http://schemas.microsoft.com/office/drawing/2014/main" id="{8707D5AA-53EB-4FF2-8324-759B76E1EF86}"/>
              </a:ext>
            </a:extLst>
          </p:cNvPr>
          <p:cNvCxnSpPr>
            <a:cxnSpLocks/>
          </p:cNvCxnSpPr>
          <p:nvPr/>
        </p:nvCxnSpPr>
        <p:spPr>
          <a:xfrm>
            <a:off x="0" y="6471820"/>
            <a:ext cx="12192000"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44B0EA6-15A7-47DA-9C01-E6361AA5EF41}"/>
              </a:ext>
            </a:extLst>
          </p:cNvPr>
          <p:cNvCxnSpPr>
            <a:cxnSpLocks/>
          </p:cNvCxnSpPr>
          <p:nvPr/>
        </p:nvCxnSpPr>
        <p:spPr>
          <a:xfrm>
            <a:off x="12067" y="6516221"/>
            <a:ext cx="12192000"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C6ABAF0-4FBD-4F17-AE83-F61F25EEAB55}"/>
              </a:ext>
            </a:extLst>
          </p:cNvPr>
          <p:cNvCxnSpPr>
            <a:cxnSpLocks/>
          </p:cNvCxnSpPr>
          <p:nvPr/>
        </p:nvCxnSpPr>
        <p:spPr>
          <a:xfrm>
            <a:off x="109329" y="58000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70A6830-F89A-4231-9862-AE9829F5A7F1}"/>
              </a:ext>
            </a:extLst>
          </p:cNvPr>
          <p:cNvCxnSpPr>
            <a:cxnSpLocks/>
          </p:cNvCxnSpPr>
          <p:nvPr/>
        </p:nvCxnSpPr>
        <p:spPr>
          <a:xfrm>
            <a:off x="109329" y="580000"/>
            <a:ext cx="1087234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8E33C2F-0984-4A5C-A7E4-A194916A6A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45" y="6551733"/>
            <a:ext cx="324401" cy="306267"/>
          </a:xfrm>
          <a:prstGeom prst="rect">
            <a:avLst/>
          </a:prstGeom>
        </p:spPr>
      </p:pic>
      <p:cxnSp>
        <p:nvCxnSpPr>
          <p:cNvPr id="16" name="Straight Connector 15">
            <a:extLst>
              <a:ext uri="{FF2B5EF4-FFF2-40B4-BE49-F238E27FC236}">
                <a16:creationId xmlns:a16="http://schemas.microsoft.com/office/drawing/2014/main" id="{64C13D5A-A756-4407-A7D8-030851411A74}"/>
              </a:ext>
            </a:extLst>
          </p:cNvPr>
          <p:cNvCxnSpPr>
            <a:cxnSpLocks/>
          </p:cNvCxnSpPr>
          <p:nvPr/>
        </p:nvCxnSpPr>
        <p:spPr>
          <a:xfrm>
            <a:off x="109329" y="501580"/>
            <a:ext cx="10872349" cy="0"/>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F447063F-5419-B44A-98E4-83733FE1DF43}"/>
              </a:ext>
            </a:extLst>
          </p:cNvPr>
          <p:cNvSpPr/>
          <p:nvPr/>
        </p:nvSpPr>
        <p:spPr>
          <a:xfrm>
            <a:off x="1116363" y="952397"/>
            <a:ext cx="9865315" cy="4524315"/>
          </a:xfrm>
          <a:prstGeom prst="rect">
            <a:avLst/>
          </a:prstGeom>
          <a:solidFill>
            <a:schemeClr val="accent6">
              <a:lumMod val="60000"/>
              <a:lumOff val="40000"/>
            </a:schemeClr>
          </a:solidFill>
        </p:spPr>
        <p:txBody>
          <a:bodyPr wrap="square">
            <a:spAutoFit/>
          </a:bodyPr>
          <a:lstStyle/>
          <a:p>
            <a:pPr algn="ctr"/>
            <a:r>
              <a:rPr lang="en-US" sz="9600" dirty="0"/>
              <a:t>How Do You Get Money Out Of People?</a:t>
            </a:r>
          </a:p>
        </p:txBody>
      </p:sp>
    </p:spTree>
    <p:extLst>
      <p:ext uri="{BB962C8B-B14F-4D97-AF65-F5344CB8AC3E}">
        <p14:creationId xmlns:p14="http://schemas.microsoft.com/office/powerpoint/2010/main" val="1734620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774</Words>
  <Application>Microsoft Office PowerPoint</Application>
  <PresentationFormat>Widescreen</PresentationFormat>
  <Paragraphs>84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Today’s Exercise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135</dc:creator>
  <cp:lastModifiedBy>Unknown User</cp:lastModifiedBy>
  <cp:revision>6</cp:revision>
  <dcterms:created xsi:type="dcterms:W3CDTF">2021-03-22T18:44:17Z</dcterms:created>
  <dcterms:modified xsi:type="dcterms:W3CDTF">2021-03-24T12:05:22Z</dcterms:modified>
</cp:coreProperties>
</file>